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6" r:id="rId2"/>
    <p:sldId id="261" r:id="rId3"/>
    <p:sldId id="256" r:id="rId4"/>
    <p:sldId id="291" r:id="rId5"/>
    <p:sldId id="293" r:id="rId6"/>
    <p:sldId id="296" r:id="rId7"/>
    <p:sldId id="298" r:id="rId8"/>
    <p:sldId id="299" r:id="rId9"/>
    <p:sldId id="306" r:id="rId10"/>
    <p:sldId id="300" r:id="rId11"/>
    <p:sldId id="301" r:id="rId12"/>
    <p:sldId id="302" r:id="rId13"/>
    <p:sldId id="303" r:id="rId14"/>
    <p:sldId id="304" r:id="rId15"/>
    <p:sldId id="305" r:id="rId16"/>
    <p:sldId id="307" r:id="rId17"/>
    <p:sldId id="294" r:id="rId18"/>
    <p:sldId id="297" r:id="rId19"/>
    <p:sldId id="257" r:id="rId2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55D5B"/>
    <a:srgbClr val="E2CBB7"/>
    <a:srgbClr val="EEE9E2"/>
    <a:srgbClr val="FCF7F2"/>
    <a:srgbClr val="554F4D"/>
    <a:srgbClr val="D0C4B0"/>
    <a:srgbClr val="E1D9CC"/>
    <a:srgbClr val="F2E0CA"/>
    <a:srgbClr val="F6E9DA"/>
    <a:srgbClr val="706866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114" d="100"/>
          <a:sy n="114" d="100"/>
        </p:scale>
        <p:origin x="474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F8F012-0AC3-42B2-90CA-BC5405C6B2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5097188-C232-41BC-A1C6-677F6D6FD9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CACDF9E-AFBC-4D2D-A688-7BE38874AF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408E7-38C9-4D32-A2B6-C3765899F2A5}" type="datetimeFigureOut">
              <a:rPr lang="ko-KR" altLang="en-US" smtClean="0"/>
              <a:t>2021-12-13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1D59E12-6FA5-449B-95B8-54226925F9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999C277-1836-4E22-BB5C-32FD2C8AC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A54EA-75EF-4CE9-B3B8-A709779C82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25846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BD1FB7-E6E4-4153-8540-BFF436E936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D0FDF1D-719A-4B33-9023-7CE4316AD2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1B4EE70-389B-46DE-9265-B822FBD146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408E7-38C9-4D32-A2B6-C3765899F2A5}" type="datetimeFigureOut">
              <a:rPr lang="ko-KR" altLang="en-US" smtClean="0"/>
              <a:t>2021-12-13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AB0A08D-1ADA-4909-B351-23A9DB5B0E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EC96274-6782-43A2-9D65-26D48D5907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A54EA-75EF-4CE9-B3B8-A709779C82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48049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EFF69C1-F07A-44E0-8804-DBF0B91EEA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6152B80-F8D2-4FB9-9913-48A227D65E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F051D35-AC5D-4009-B23F-239D9EE53F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408E7-38C9-4D32-A2B6-C3765899F2A5}" type="datetimeFigureOut">
              <a:rPr lang="ko-KR" altLang="en-US" smtClean="0"/>
              <a:t>2021-12-13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C31EDF0-F5CD-4184-B8F2-C877766D19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2802437-6EA8-4A9E-A143-795A149A4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A54EA-75EF-4CE9-B3B8-A709779C82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53549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9D55B9-E8A9-4A30-91F8-3A87B484D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AF38375-52A4-4DFC-94A7-02AAFB2D3B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2CB85B4-E71D-494F-A759-4D10E06496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408E7-38C9-4D32-A2B6-C3765899F2A5}" type="datetimeFigureOut">
              <a:rPr lang="ko-KR" altLang="en-US" smtClean="0"/>
              <a:t>2021-12-13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D9F9B02-3085-4385-A3F2-BCBAF40638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DB66A0F-23CB-48F3-98F5-EEB498F0E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A54EA-75EF-4CE9-B3B8-A709779C82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07854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00C255-11F9-437C-BD0A-8C83302711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A716960-288E-40FA-BAC1-95E652A0A3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B49145B-4748-48A7-8B68-AB10D9C372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408E7-38C9-4D32-A2B6-C3765899F2A5}" type="datetimeFigureOut">
              <a:rPr lang="ko-KR" altLang="en-US" smtClean="0"/>
              <a:t>2021-12-13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0243DA5-62AB-4B07-ACF4-66F7F1517F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D15D854-17FC-4344-B33A-2133F9CD9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A54EA-75EF-4CE9-B3B8-A709779C82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25204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979294-4C29-4FF2-94D5-64F5E01A4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3482D1B-E38A-4915-8F19-5833301E12E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70A86B2-4BE5-4BDC-8321-2402D0BA90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236FE4B-E0B7-4187-9969-8E7CF3FFF7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408E7-38C9-4D32-A2B6-C3765899F2A5}" type="datetimeFigureOut">
              <a:rPr lang="ko-KR" altLang="en-US" smtClean="0"/>
              <a:t>2021-12-13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9CEF1A5-E0D7-4286-84FF-F03473331A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B93F695-D9D7-4B6A-A576-9001815325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A54EA-75EF-4CE9-B3B8-A709779C82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00450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6B6A37-6DCD-490D-ACB4-5A4BBFDBF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FFBFDDF-C043-4373-B751-DEDFFD2FC8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34EDD22-3F2F-4C29-86F7-886E17AD5D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2FDB57E-3DFC-4612-B7AB-FEDC5F86766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12070CB-C54B-46A0-945F-190DC02805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BCDECCA-E76A-451A-AAFF-603D887EC8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408E7-38C9-4D32-A2B6-C3765899F2A5}" type="datetimeFigureOut">
              <a:rPr lang="ko-KR" altLang="en-US" smtClean="0"/>
              <a:t>2021-12-13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BFC4C5F-2E37-4C43-933D-AA5036CC3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5C55A0B-AD1F-4D77-BB32-6CA2B481D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A54EA-75EF-4CE9-B3B8-A709779C82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10843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58ABC6-A533-4172-AFC1-84E430BAED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44D0A85-6CE5-4FE0-A839-22468B8A24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408E7-38C9-4D32-A2B6-C3765899F2A5}" type="datetimeFigureOut">
              <a:rPr lang="ko-KR" altLang="en-US" smtClean="0"/>
              <a:t>2021-12-13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E1ABEBE-2706-4558-85F8-2436A72CE7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87E30B7-49F1-44C9-8825-1306CA43F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A54EA-75EF-4CE9-B3B8-A709779C82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82676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E509C7A-604B-447A-A0E7-827B9D622D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408E7-38C9-4D32-A2B6-C3765899F2A5}" type="datetimeFigureOut">
              <a:rPr lang="ko-KR" altLang="en-US" smtClean="0"/>
              <a:t>2021-12-13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0E42BB5-D3ED-4C8D-8CA7-4619BE485A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B1CFFE1-D135-48B9-9A6D-A2FD7C7A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A54EA-75EF-4CE9-B3B8-A709779C824C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DC539-7512-4226-9223-DA48FCD0E2DE}"/>
              </a:ext>
            </a:extLst>
          </p:cNvPr>
          <p:cNvSpPr txBox="1"/>
          <p:nvPr userDrawn="1"/>
        </p:nvSpPr>
        <p:spPr>
          <a:xfrm>
            <a:off x="10032313" y="6588607"/>
            <a:ext cx="21691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1417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ABF424-516E-45C7-A9E1-790BDAF165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B59E1ED-69B1-48EF-95E3-4A0BA178F5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0E19A3F-94D9-442E-8D70-BDFA73E9A3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F0EBF51-806D-4FB3-AA11-4F6B7DB73D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408E7-38C9-4D32-A2B6-C3765899F2A5}" type="datetimeFigureOut">
              <a:rPr lang="ko-KR" altLang="en-US" smtClean="0"/>
              <a:t>2021-12-13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D593E20-D7A7-4DD2-AAB9-1257F61BCF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CD3B0FD-CAB2-4FFC-997F-FB326DD39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A54EA-75EF-4CE9-B3B8-A709779C82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3791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98EB20-48F7-48B8-A6B9-0261B6BAF6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C436F32-78E7-4C89-8734-475421D356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43D526B-EDAF-4888-AA56-44BF7C8325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94E3DFB-8B04-43A4-BE6C-21E482379E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408E7-38C9-4D32-A2B6-C3765899F2A5}" type="datetimeFigureOut">
              <a:rPr lang="ko-KR" altLang="en-US" smtClean="0"/>
              <a:t>2021-12-13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D57F976-D309-4D60-B0A1-43C6E5742E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30BA7C4-51F1-47C6-A321-2DF8E67748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A54EA-75EF-4CE9-B3B8-A709779C82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30266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D2F9EDB-7AE4-4C48-838E-CA5C2DF585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5327EBC-3E3B-474E-83E1-C087A70D0A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223D1C1-8BAB-48B1-8A81-361F734B390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3408E7-38C9-4D32-A2B6-C3765899F2A5}" type="datetimeFigureOut">
              <a:rPr lang="ko-KR" altLang="en-US" smtClean="0"/>
              <a:t>2021-12-13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B2D174B-CCB9-47F1-8F37-F86E3A5914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C165FA4-90E6-4929-90D4-6FF8E70A02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4A54EA-75EF-4CE9-B3B8-A709779C82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433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CBB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CE8DB10-764D-45FC-AB61-1DD0D37C8E80}"/>
              </a:ext>
            </a:extLst>
          </p:cNvPr>
          <p:cNvSpPr txBox="1"/>
          <p:nvPr/>
        </p:nvSpPr>
        <p:spPr>
          <a:xfrm>
            <a:off x="4161814" y="2147840"/>
            <a:ext cx="386836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600" dirty="0">
                <a:solidFill>
                  <a:srgbClr val="655D5B"/>
                </a:solidFill>
              </a:rPr>
              <a:t>모바일 앱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B15F66-4DFC-4647-ADE1-46D6A34E3DC6}"/>
              </a:ext>
            </a:extLst>
          </p:cNvPr>
          <p:cNvSpPr txBox="1"/>
          <p:nvPr/>
        </p:nvSpPr>
        <p:spPr>
          <a:xfrm>
            <a:off x="5285519" y="3619850"/>
            <a:ext cx="162095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554F4D"/>
                </a:solidFill>
              </a:rPr>
              <a:t>경성대학교</a:t>
            </a:r>
            <a:endParaRPr lang="en-US" altLang="ko-KR" sz="1600" dirty="0">
              <a:solidFill>
                <a:srgbClr val="554F4D"/>
              </a:solidFill>
            </a:endParaRPr>
          </a:p>
          <a:p>
            <a:pPr algn="ctr"/>
            <a:r>
              <a:rPr lang="ko-KR" altLang="en-US" sz="1600" dirty="0">
                <a:solidFill>
                  <a:srgbClr val="554F4D"/>
                </a:solidFill>
              </a:rPr>
              <a:t>소프트웨어학과</a:t>
            </a:r>
            <a:endParaRPr lang="en-US" altLang="ko-KR" sz="1600" dirty="0">
              <a:solidFill>
                <a:srgbClr val="554F4D"/>
              </a:solidFill>
            </a:endParaRPr>
          </a:p>
          <a:p>
            <a:pPr algn="ctr"/>
            <a:r>
              <a:rPr lang="en-US" altLang="ko-KR" sz="1600" dirty="0">
                <a:solidFill>
                  <a:srgbClr val="554F4D"/>
                </a:solidFill>
              </a:rPr>
              <a:t>2017848055</a:t>
            </a:r>
          </a:p>
          <a:p>
            <a:pPr algn="ctr"/>
            <a:r>
              <a:rPr lang="ko-KR" altLang="en-US" sz="1600" dirty="0">
                <a:solidFill>
                  <a:srgbClr val="554F4D"/>
                </a:solidFill>
              </a:rPr>
              <a:t>송승준</a:t>
            </a:r>
          </a:p>
        </p:txBody>
      </p:sp>
    </p:spTree>
    <p:extLst>
      <p:ext uri="{BB962C8B-B14F-4D97-AF65-F5344CB8AC3E}">
        <p14:creationId xmlns:p14="http://schemas.microsoft.com/office/powerpoint/2010/main" val="846120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C2A5CB6-509E-4BDD-AF92-C1B2290457EE}"/>
              </a:ext>
            </a:extLst>
          </p:cNvPr>
          <p:cNvCxnSpPr>
            <a:cxnSpLocks/>
          </p:cNvCxnSpPr>
          <p:nvPr/>
        </p:nvCxnSpPr>
        <p:spPr>
          <a:xfrm>
            <a:off x="622300" y="1143000"/>
            <a:ext cx="115697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45A5B82-5CCC-4A00-B9DD-C58D174766AA}"/>
              </a:ext>
            </a:extLst>
          </p:cNvPr>
          <p:cNvSpPr txBox="1"/>
          <p:nvPr/>
        </p:nvSpPr>
        <p:spPr>
          <a:xfrm>
            <a:off x="811411" y="350594"/>
            <a:ext cx="40398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3600" dirty="0">
                <a:solidFill>
                  <a:srgbClr val="554F4D"/>
                </a:solidFill>
              </a:rPr>
              <a:t>어플리케이션 기능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AB74CB-F4B7-408A-9AD9-CD3871E03EC6}"/>
              </a:ext>
            </a:extLst>
          </p:cNvPr>
          <p:cNvSpPr txBox="1"/>
          <p:nvPr/>
        </p:nvSpPr>
        <p:spPr>
          <a:xfrm>
            <a:off x="811411" y="92891"/>
            <a:ext cx="5629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 dirty="0">
                <a:solidFill>
                  <a:srgbClr val="554F4D"/>
                </a:solidFill>
              </a:rPr>
              <a:t>Part 2</a:t>
            </a:r>
            <a:endParaRPr lang="ko-KR" altLang="en-US" sz="1100" dirty="0">
              <a:solidFill>
                <a:srgbClr val="554F4D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C96F192-B464-4F15-9A32-37041458C83B}"/>
              </a:ext>
            </a:extLst>
          </p:cNvPr>
          <p:cNvSpPr/>
          <p:nvPr/>
        </p:nvSpPr>
        <p:spPr>
          <a:xfrm>
            <a:off x="-5" y="-1"/>
            <a:ext cx="86586" cy="68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E57D82F-57E4-4DE4-8220-03519EAF058B}"/>
              </a:ext>
            </a:extLst>
          </p:cNvPr>
          <p:cNvSpPr txBox="1"/>
          <p:nvPr/>
        </p:nvSpPr>
        <p:spPr>
          <a:xfrm>
            <a:off x="6096001" y="3429000"/>
            <a:ext cx="50445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800" dirty="0">
                <a:solidFill>
                  <a:srgbClr val="554F4D"/>
                </a:solidFill>
              </a:rPr>
              <a:t>7. </a:t>
            </a:r>
            <a:r>
              <a:rPr lang="ko-KR" altLang="en-US" sz="2800" dirty="0">
                <a:solidFill>
                  <a:srgbClr val="554F4D"/>
                </a:solidFill>
              </a:rPr>
              <a:t>로또 번호 </a:t>
            </a:r>
            <a:r>
              <a:rPr lang="ko-KR" altLang="en-US" sz="2800" dirty="0" err="1">
                <a:solidFill>
                  <a:srgbClr val="554F4D"/>
                </a:solidFill>
              </a:rPr>
              <a:t>생성기</a:t>
            </a:r>
            <a:endParaRPr lang="ko-KR" altLang="en-US" sz="2800" dirty="0">
              <a:solidFill>
                <a:srgbClr val="554F4D"/>
              </a:solidFill>
            </a:endParaRPr>
          </a:p>
        </p:txBody>
      </p:sp>
      <p:pic>
        <p:nvPicPr>
          <p:cNvPr id="4" name="로또 번호 생성기">
            <a:hlinkClick r:id="" action="ppaction://media"/>
            <a:extLst>
              <a:ext uri="{FF2B5EF4-FFF2-40B4-BE49-F238E27FC236}">
                <a16:creationId xmlns:a16="http://schemas.microsoft.com/office/drawing/2014/main" id="{68D677DB-93D8-4B71-B3E5-16EBC03E42A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58684" y="1597641"/>
            <a:ext cx="2545342" cy="4709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7110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2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C2A5CB6-509E-4BDD-AF92-C1B2290457EE}"/>
              </a:ext>
            </a:extLst>
          </p:cNvPr>
          <p:cNvCxnSpPr>
            <a:cxnSpLocks/>
          </p:cNvCxnSpPr>
          <p:nvPr/>
        </p:nvCxnSpPr>
        <p:spPr>
          <a:xfrm>
            <a:off x="622300" y="1143000"/>
            <a:ext cx="115697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45A5B82-5CCC-4A00-B9DD-C58D174766AA}"/>
              </a:ext>
            </a:extLst>
          </p:cNvPr>
          <p:cNvSpPr txBox="1"/>
          <p:nvPr/>
        </p:nvSpPr>
        <p:spPr>
          <a:xfrm>
            <a:off x="811411" y="350594"/>
            <a:ext cx="40398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3600" dirty="0">
                <a:solidFill>
                  <a:srgbClr val="554F4D"/>
                </a:solidFill>
              </a:rPr>
              <a:t>어플리케이션 기능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AB74CB-F4B7-408A-9AD9-CD3871E03EC6}"/>
              </a:ext>
            </a:extLst>
          </p:cNvPr>
          <p:cNvSpPr txBox="1"/>
          <p:nvPr/>
        </p:nvSpPr>
        <p:spPr>
          <a:xfrm>
            <a:off x="811411" y="92891"/>
            <a:ext cx="5629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 dirty="0">
                <a:solidFill>
                  <a:srgbClr val="554F4D"/>
                </a:solidFill>
              </a:rPr>
              <a:t>Part 2</a:t>
            </a:r>
            <a:endParaRPr lang="ko-KR" altLang="en-US" sz="1100" dirty="0">
              <a:solidFill>
                <a:srgbClr val="554F4D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C96F192-B464-4F15-9A32-37041458C83B}"/>
              </a:ext>
            </a:extLst>
          </p:cNvPr>
          <p:cNvSpPr/>
          <p:nvPr/>
        </p:nvSpPr>
        <p:spPr>
          <a:xfrm>
            <a:off x="-5" y="-1"/>
            <a:ext cx="86586" cy="68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E57D82F-57E4-4DE4-8220-03519EAF058B}"/>
              </a:ext>
            </a:extLst>
          </p:cNvPr>
          <p:cNvSpPr txBox="1"/>
          <p:nvPr/>
        </p:nvSpPr>
        <p:spPr>
          <a:xfrm>
            <a:off x="5813571" y="3059885"/>
            <a:ext cx="581357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800" dirty="0">
                <a:solidFill>
                  <a:srgbClr val="554F4D"/>
                </a:solidFill>
              </a:rPr>
              <a:t>8. DB </a:t>
            </a:r>
            <a:r>
              <a:rPr lang="ko-KR" altLang="en-US" sz="2800" dirty="0">
                <a:solidFill>
                  <a:srgbClr val="554F4D"/>
                </a:solidFill>
              </a:rPr>
              <a:t>연동</a:t>
            </a:r>
            <a:endParaRPr lang="en-US" altLang="ko-KR" sz="2800" dirty="0">
              <a:solidFill>
                <a:srgbClr val="554F4D"/>
              </a:solidFill>
            </a:endParaRPr>
          </a:p>
          <a:p>
            <a:pPr algn="l"/>
            <a:r>
              <a:rPr lang="en-US" altLang="ko-KR" sz="2800" dirty="0">
                <a:solidFill>
                  <a:srgbClr val="554F4D"/>
                </a:solidFill>
              </a:rPr>
              <a:t>9. </a:t>
            </a:r>
            <a:r>
              <a:rPr lang="ko-KR" altLang="en-US" sz="2800" dirty="0">
                <a:solidFill>
                  <a:srgbClr val="554F4D"/>
                </a:solidFill>
              </a:rPr>
              <a:t>조회 기능 구현</a:t>
            </a:r>
            <a:endParaRPr lang="en-US" altLang="ko-KR" sz="2800" dirty="0">
              <a:solidFill>
                <a:srgbClr val="554F4D"/>
              </a:solidFill>
            </a:endParaRPr>
          </a:p>
          <a:p>
            <a:pPr algn="l"/>
            <a:r>
              <a:rPr lang="en-US" altLang="ko-KR" sz="2800" dirty="0">
                <a:solidFill>
                  <a:srgbClr val="554F4D"/>
                </a:solidFill>
              </a:rPr>
              <a:t>10. </a:t>
            </a:r>
            <a:r>
              <a:rPr lang="ko-KR" altLang="en-US" sz="2800" dirty="0">
                <a:solidFill>
                  <a:srgbClr val="554F4D"/>
                </a:solidFill>
              </a:rPr>
              <a:t>조회 정보 내림차순</a:t>
            </a:r>
            <a:r>
              <a:rPr lang="en-US" altLang="ko-KR" sz="2800" dirty="0">
                <a:solidFill>
                  <a:srgbClr val="554F4D"/>
                </a:solidFill>
              </a:rPr>
              <a:t>(</a:t>
            </a:r>
            <a:r>
              <a:rPr lang="ko-KR" altLang="en-US" sz="2800" dirty="0">
                <a:solidFill>
                  <a:srgbClr val="554F4D"/>
                </a:solidFill>
              </a:rPr>
              <a:t>최신 </a:t>
            </a:r>
            <a:r>
              <a:rPr lang="ko-KR" altLang="en-US" sz="2800" dirty="0" err="1">
                <a:solidFill>
                  <a:srgbClr val="554F4D"/>
                </a:solidFill>
              </a:rPr>
              <a:t>회차순</a:t>
            </a:r>
            <a:r>
              <a:rPr lang="en-US" altLang="ko-KR" sz="2800" dirty="0">
                <a:solidFill>
                  <a:srgbClr val="554F4D"/>
                </a:solidFill>
              </a:rPr>
              <a:t>)</a:t>
            </a:r>
          </a:p>
          <a:p>
            <a:pPr algn="l"/>
            <a:r>
              <a:rPr lang="en-US" altLang="ko-KR" sz="2800" dirty="0">
                <a:solidFill>
                  <a:srgbClr val="554F4D"/>
                </a:solidFill>
              </a:rPr>
              <a:t>11. </a:t>
            </a:r>
            <a:r>
              <a:rPr lang="ko-KR" altLang="en-US" sz="2800" dirty="0">
                <a:solidFill>
                  <a:srgbClr val="554F4D"/>
                </a:solidFill>
              </a:rPr>
              <a:t>저장 기능 구현</a:t>
            </a:r>
            <a:endParaRPr lang="en-US" altLang="ko-KR" sz="2800" dirty="0">
              <a:solidFill>
                <a:srgbClr val="554F4D"/>
              </a:solidFill>
            </a:endParaRPr>
          </a:p>
        </p:txBody>
      </p:sp>
      <p:pic>
        <p:nvPicPr>
          <p:cNvPr id="8" name="저장,조회">
            <a:hlinkClick r:id="" action="ppaction://media"/>
            <a:extLst>
              <a:ext uri="{FF2B5EF4-FFF2-40B4-BE49-F238E27FC236}">
                <a16:creationId xmlns:a16="http://schemas.microsoft.com/office/drawing/2014/main" id="{B8231446-9FB8-4344-AE18-2B562F048F7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55009" y="1590843"/>
            <a:ext cx="2552692" cy="4722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0069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12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C2A5CB6-509E-4BDD-AF92-C1B2290457EE}"/>
              </a:ext>
            </a:extLst>
          </p:cNvPr>
          <p:cNvCxnSpPr>
            <a:cxnSpLocks/>
          </p:cNvCxnSpPr>
          <p:nvPr/>
        </p:nvCxnSpPr>
        <p:spPr>
          <a:xfrm>
            <a:off x="622300" y="1143000"/>
            <a:ext cx="115697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45A5B82-5CCC-4A00-B9DD-C58D174766AA}"/>
              </a:ext>
            </a:extLst>
          </p:cNvPr>
          <p:cNvSpPr txBox="1"/>
          <p:nvPr/>
        </p:nvSpPr>
        <p:spPr>
          <a:xfrm>
            <a:off x="811411" y="350594"/>
            <a:ext cx="40398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3600" dirty="0">
                <a:solidFill>
                  <a:srgbClr val="554F4D"/>
                </a:solidFill>
              </a:rPr>
              <a:t>어플리케이션 기능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AB74CB-F4B7-408A-9AD9-CD3871E03EC6}"/>
              </a:ext>
            </a:extLst>
          </p:cNvPr>
          <p:cNvSpPr txBox="1"/>
          <p:nvPr/>
        </p:nvSpPr>
        <p:spPr>
          <a:xfrm>
            <a:off x="811411" y="92891"/>
            <a:ext cx="5629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 dirty="0">
                <a:solidFill>
                  <a:srgbClr val="554F4D"/>
                </a:solidFill>
              </a:rPr>
              <a:t>Part 2</a:t>
            </a:r>
            <a:endParaRPr lang="ko-KR" altLang="en-US" sz="1100" dirty="0">
              <a:solidFill>
                <a:srgbClr val="554F4D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C96F192-B464-4F15-9A32-37041458C83B}"/>
              </a:ext>
            </a:extLst>
          </p:cNvPr>
          <p:cNvSpPr/>
          <p:nvPr/>
        </p:nvSpPr>
        <p:spPr>
          <a:xfrm>
            <a:off x="-5" y="-1"/>
            <a:ext cx="86586" cy="68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E57D82F-57E4-4DE4-8220-03519EAF058B}"/>
              </a:ext>
            </a:extLst>
          </p:cNvPr>
          <p:cNvSpPr txBox="1"/>
          <p:nvPr/>
        </p:nvSpPr>
        <p:spPr>
          <a:xfrm>
            <a:off x="8858775" y="3158405"/>
            <a:ext cx="30200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 dirty="0">
                <a:solidFill>
                  <a:srgbClr val="554F4D"/>
                </a:solidFill>
              </a:rPr>
              <a:t>12. </a:t>
            </a:r>
            <a:r>
              <a:rPr lang="ko-KR" altLang="en-US" sz="2400" dirty="0" err="1">
                <a:solidFill>
                  <a:srgbClr val="554F4D"/>
                </a:solidFill>
              </a:rPr>
              <a:t>회차</a:t>
            </a:r>
            <a:r>
              <a:rPr lang="ko-KR" altLang="en-US" sz="2400" dirty="0">
                <a:solidFill>
                  <a:srgbClr val="554F4D"/>
                </a:solidFill>
              </a:rPr>
              <a:t> 정보 미 입력</a:t>
            </a:r>
            <a:endParaRPr lang="en-US" altLang="ko-KR" sz="2400" dirty="0">
              <a:solidFill>
                <a:srgbClr val="554F4D"/>
              </a:solidFill>
            </a:endParaRPr>
          </a:p>
          <a:p>
            <a:pPr algn="l"/>
            <a:r>
              <a:rPr lang="en-US" altLang="ko-KR" sz="2400" dirty="0">
                <a:solidFill>
                  <a:srgbClr val="554F4D"/>
                </a:solidFill>
              </a:rPr>
              <a:t>13. </a:t>
            </a:r>
            <a:r>
              <a:rPr lang="ko-KR" altLang="en-US" sz="2400" dirty="0">
                <a:solidFill>
                  <a:srgbClr val="554F4D"/>
                </a:solidFill>
              </a:rPr>
              <a:t>로또 번호 미 입력</a:t>
            </a:r>
            <a:endParaRPr lang="en-US" altLang="ko-KR" sz="2400" dirty="0">
              <a:solidFill>
                <a:srgbClr val="554F4D"/>
              </a:solidFill>
            </a:endParaRPr>
          </a:p>
          <a:p>
            <a:pPr algn="l"/>
            <a:r>
              <a:rPr lang="en-US" altLang="ko-KR" sz="2400" dirty="0">
                <a:solidFill>
                  <a:srgbClr val="554F4D"/>
                </a:solidFill>
              </a:rPr>
              <a:t>14. </a:t>
            </a:r>
            <a:r>
              <a:rPr lang="ko-KR" altLang="en-US" sz="2400" dirty="0">
                <a:solidFill>
                  <a:srgbClr val="554F4D"/>
                </a:solidFill>
              </a:rPr>
              <a:t>잘못된 로또 번호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473930F-CDE8-4B21-8DC4-4463A7E59F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0427" y="1552568"/>
            <a:ext cx="2635649" cy="441200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BD10B8F-40BF-4D66-B205-B200C458BE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7557" y="1552568"/>
            <a:ext cx="2642870" cy="441200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4CFCA2D-FBF6-4CD0-ACAD-1DCA5A54A3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631" y="1552568"/>
            <a:ext cx="2635649" cy="4412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4629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C2A5CB6-509E-4BDD-AF92-C1B2290457EE}"/>
              </a:ext>
            </a:extLst>
          </p:cNvPr>
          <p:cNvCxnSpPr>
            <a:cxnSpLocks/>
          </p:cNvCxnSpPr>
          <p:nvPr/>
        </p:nvCxnSpPr>
        <p:spPr>
          <a:xfrm>
            <a:off x="622300" y="1143000"/>
            <a:ext cx="115697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45A5B82-5CCC-4A00-B9DD-C58D174766AA}"/>
              </a:ext>
            </a:extLst>
          </p:cNvPr>
          <p:cNvSpPr txBox="1"/>
          <p:nvPr/>
        </p:nvSpPr>
        <p:spPr>
          <a:xfrm>
            <a:off x="811411" y="350594"/>
            <a:ext cx="40398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3600" dirty="0">
                <a:solidFill>
                  <a:srgbClr val="554F4D"/>
                </a:solidFill>
              </a:rPr>
              <a:t>어플리케이션 기능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AB74CB-F4B7-408A-9AD9-CD3871E03EC6}"/>
              </a:ext>
            </a:extLst>
          </p:cNvPr>
          <p:cNvSpPr txBox="1"/>
          <p:nvPr/>
        </p:nvSpPr>
        <p:spPr>
          <a:xfrm>
            <a:off x="811411" y="92891"/>
            <a:ext cx="5629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 dirty="0">
                <a:solidFill>
                  <a:srgbClr val="554F4D"/>
                </a:solidFill>
              </a:rPr>
              <a:t>Part 2</a:t>
            </a:r>
            <a:endParaRPr lang="ko-KR" altLang="en-US" sz="1100" dirty="0">
              <a:solidFill>
                <a:srgbClr val="554F4D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C96F192-B464-4F15-9A32-37041458C83B}"/>
              </a:ext>
            </a:extLst>
          </p:cNvPr>
          <p:cNvSpPr/>
          <p:nvPr/>
        </p:nvSpPr>
        <p:spPr>
          <a:xfrm>
            <a:off x="-5" y="-1"/>
            <a:ext cx="86586" cy="68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E57D82F-57E4-4DE4-8220-03519EAF058B}"/>
              </a:ext>
            </a:extLst>
          </p:cNvPr>
          <p:cNvSpPr txBox="1"/>
          <p:nvPr/>
        </p:nvSpPr>
        <p:spPr>
          <a:xfrm>
            <a:off x="6096001" y="3429000"/>
            <a:ext cx="50445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800" dirty="0">
                <a:solidFill>
                  <a:srgbClr val="554F4D"/>
                </a:solidFill>
              </a:rPr>
              <a:t>15. </a:t>
            </a:r>
            <a:r>
              <a:rPr lang="ko-KR" altLang="en-US" sz="2800" dirty="0">
                <a:solidFill>
                  <a:srgbClr val="554F4D"/>
                </a:solidFill>
              </a:rPr>
              <a:t>스크롤 뷰 추가</a:t>
            </a:r>
            <a:endParaRPr lang="en-US" altLang="ko-KR" sz="2800" dirty="0">
              <a:solidFill>
                <a:srgbClr val="554F4D"/>
              </a:solidFill>
            </a:endParaRPr>
          </a:p>
          <a:p>
            <a:pPr algn="l"/>
            <a:r>
              <a:rPr lang="en-US" altLang="ko-KR" sz="2800" dirty="0">
                <a:solidFill>
                  <a:srgbClr val="554F4D"/>
                </a:solidFill>
              </a:rPr>
              <a:t>16. </a:t>
            </a:r>
            <a:r>
              <a:rPr lang="ko-KR" altLang="en-US" sz="2800" dirty="0">
                <a:solidFill>
                  <a:srgbClr val="554F4D"/>
                </a:solidFill>
              </a:rPr>
              <a:t>초기화 버튼 구현</a:t>
            </a:r>
          </a:p>
        </p:txBody>
      </p:sp>
      <p:pic>
        <p:nvPicPr>
          <p:cNvPr id="5" name="스크롤뷰, 초기화">
            <a:hlinkClick r:id="" action="ppaction://media"/>
            <a:extLst>
              <a:ext uri="{FF2B5EF4-FFF2-40B4-BE49-F238E27FC236}">
                <a16:creationId xmlns:a16="http://schemas.microsoft.com/office/drawing/2014/main" id="{BB2E75D7-8BEE-4C15-B6F1-7B91B813056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05190" y="1498672"/>
            <a:ext cx="2652330" cy="4907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1378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2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C2A5CB6-509E-4BDD-AF92-C1B2290457EE}"/>
              </a:ext>
            </a:extLst>
          </p:cNvPr>
          <p:cNvCxnSpPr>
            <a:cxnSpLocks/>
          </p:cNvCxnSpPr>
          <p:nvPr/>
        </p:nvCxnSpPr>
        <p:spPr>
          <a:xfrm>
            <a:off x="622300" y="1143000"/>
            <a:ext cx="115697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45A5B82-5CCC-4A00-B9DD-C58D174766AA}"/>
              </a:ext>
            </a:extLst>
          </p:cNvPr>
          <p:cNvSpPr txBox="1"/>
          <p:nvPr/>
        </p:nvSpPr>
        <p:spPr>
          <a:xfrm>
            <a:off x="811411" y="350594"/>
            <a:ext cx="40398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3600" dirty="0">
                <a:solidFill>
                  <a:srgbClr val="554F4D"/>
                </a:solidFill>
              </a:rPr>
              <a:t>어플리케이션 기능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AB74CB-F4B7-408A-9AD9-CD3871E03EC6}"/>
              </a:ext>
            </a:extLst>
          </p:cNvPr>
          <p:cNvSpPr txBox="1"/>
          <p:nvPr/>
        </p:nvSpPr>
        <p:spPr>
          <a:xfrm>
            <a:off x="811411" y="92891"/>
            <a:ext cx="5629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 dirty="0">
                <a:solidFill>
                  <a:srgbClr val="554F4D"/>
                </a:solidFill>
              </a:rPr>
              <a:t>Part 2</a:t>
            </a:r>
            <a:endParaRPr lang="ko-KR" altLang="en-US" sz="1100" dirty="0">
              <a:solidFill>
                <a:srgbClr val="554F4D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C96F192-B464-4F15-9A32-37041458C83B}"/>
              </a:ext>
            </a:extLst>
          </p:cNvPr>
          <p:cNvSpPr/>
          <p:nvPr/>
        </p:nvSpPr>
        <p:spPr>
          <a:xfrm>
            <a:off x="-5" y="-1"/>
            <a:ext cx="86586" cy="68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E57D82F-57E4-4DE4-8220-03519EAF058B}"/>
              </a:ext>
            </a:extLst>
          </p:cNvPr>
          <p:cNvSpPr txBox="1"/>
          <p:nvPr/>
        </p:nvSpPr>
        <p:spPr>
          <a:xfrm>
            <a:off x="6096001" y="3429000"/>
            <a:ext cx="50445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800" dirty="0">
                <a:solidFill>
                  <a:srgbClr val="554F4D"/>
                </a:solidFill>
              </a:rPr>
              <a:t>17. </a:t>
            </a:r>
            <a:r>
              <a:rPr lang="ko-KR" altLang="en-US" sz="2800" dirty="0">
                <a:solidFill>
                  <a:srgbClr val="554F4D"/>
                </a:solidFill>
              </a:rPr>
              <a:t>로또</a:t>
            </a:r>
            <a:r>
              <a:rPr lang="en-US" altLang="ko-KR" sz="2800" dirty="0" err="1">
                <a:solidFill>
                  <a:srgbClr val="554F4D"/>
                </a:solidFill>
              </a:rPr>
              <a:t>api</a:t>
            </a:r>
            <a:r>
              <a:rPr lang="en-US" altLang="ko-KR" sz="2800" dirty="0">
                <a:solidFill>
                  <a:srgbClr val="554F4D"/>
                </a:solidFill>
              </a:rPr>
              <a:t> </a:t>
            </a:r>
            <a:r>
              <a:rPr lang="ko-KR" altLang="en-US" sz="2800" dirty="0">
                <a:solidFill>
                  <a:srgbClr val="554F4D"/>
                </a:solidFill>
              </a:rPr>
              <a:t>당첨 번호 조회</a:t>
            </a:r>
            <a:endParaRPr lang="en-US" altLang="ko-KR" sz="2800" dirty="0">
              <a:solidFill>
                <a:srgbClr val="554F4D"/>
              </a:solidFill>
            </a:endParaRPr>
          </a:p>
          <a:p>
            <a:pPr algn="l"/>
            <a:r>
              <a:rPr lang="en-US" altLang="ko-KR" sz="2800" dirty="0">
                <a:solidFill>
                  <a:srgbClr val="554F4D"/>
                </a:solidFill>
              </a:rPr>
              <a:t>18. </a:t>
            </a:r>
            <a:r>
              <a:rPr lang="ko-KR" altLang="en-US" sz="2800" dirty="0">
                <a:solidFill>
                  <a:srgbClr val="554F4D"/>
                </a:solidFill>
              </a:rPr>
              <a:t>자신의 로또 번호 조회</a:t>
            </a:r>
          </a:p>
        </p:txBody>
      </p:sp>
      <p:pic>
        <p:nvPicPr>
          <p:cNvPr id="4" name="당첨 번호 조회">
            <a:hlinkClick r:id="" action="ppaction://media"/>
            <a:extLst>
              <a:ext uri="{FF2B5EF4-FFF2-40B4-BE49-F238E27FC236}">
                <a16:creationId xmlns:a16="http://schemas.microsoft.com/office/drawing/2014/main" id="{943920B8-DD09-4D8B-AECD-5EC960EA854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38746" y="1560754"/>
            <a:ext cx="2585218" cy="4782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8803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0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C2A5CB6-509E-4BDD-AF92-C1B2290457EE}"/>
              </a:ext>
            </a:extLst>
          </p:cNvPr>
          <p:cNvCxnSpPr>
            <a:cxnSpLocks/>
          </p:cNvCxnSpPr>
          <p:nvPr/>
        </p:nvCxnSpPr>
        <p:spPr>
          <a:xfrm>
            <a:off x="622300" y="1143000"/>
            <a:ext cx="115697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45A5B82-5CCC-4A00-B9DD-C58D174766AA}"/>
              </a:ext>
            </a:extLst>
          </p:cNvPr>
          <p:cNvSpPr txBox="1"/>
          <p:nvPr/>
        </p:nvSpPr>
        <p:spPr>
          <a:xfrm>
            <a:off x="811411" y="350594"/>
            <a:ext cx="40398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3600" dirty="0">
                <a:solidFill>
                  <a:srgbClr val="554F4D"/>
                </a:solidFill>
              </a:rPr>
              <a:t>어플리케이션 기능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AB74CB-F4B7-408A-9AD9-CD3871E03EC6}"/>
              </a:ext>
            </a:extLst>
          </p:cNvPr>
          <p:cNvSpPr txBox="1"/>
          <p:nvPr/>
        </p:nvSpPr>
        <p:spPr>
          <a:xfrm>
            <a:off x="811411" y="92891"/>
            <a:ext cx="5629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 dirty="0">
                <a:solidFill>
                  <a:srgbClr val="554F4D"/>
                </a:solidFill>
              </a:rPr>
              <a:t>Part 2</a:t>
            </a:r>
            <a:endParaRPr lang="ko-KR" altLang="en-US" sz="1100" dirty="0">
              <a:solidFill>
                <a:srgbClr val="554F4D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C96F192-B464-4F15-9A32-37041458C83B}"/>
              </a:ext>
            </a:extLst>
          </p:cNvPr>
          <p:cNvSpPr/>
          <p:nvPr/>
        </p:nvSpPr>
        <p:spPr>
          <a:xfrm>
            <a:off x="-5" y="-1"/>
            <a:ext cx="86586" cy="68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E57D82F-57E4-4DE4-8220-03519EAF058B}"/>
              </a:ext>
            </a:extLst>
          </p:cNvPr>
          <p:cNvSpPr txBox="1"/>
          <p:nvPr/>
        </p:nvSpPr>
        <p:spPr>
          <a:xfrm>
            <a:off x="5956183" y="3429000"/>
            <a:ext cx="54612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800" dirty="0">
                <a:solidFill>
                  <a:srgbClr val="554F4D"/>
                </a:solidFill>
              </a:rPr>
              <a:t>19. </a:t>
            </a:r>
            <a:r>
              <a:rPr lang="ko-KR" altLang="en-US" sz="2800" dirty="0">
                <a:solidFill>
                  <a:srgbClr val="554F4D"/>
                </a:solidFill>
              </a:rPr>
              <a:t>이전 </a:t>
            </a:r>
            <a:r>
              <a:rPr lang="ko-KR" altLang="en-US" sz="2800" dirty="0" err="1">
                <a:solidFill>
                  <a:srgbClr val="554F4D"/>
                </a:solidFill>
              </a:rPr>
              <a:t>회차</a:t>
            </a:r>
            <a:r>
              <a:rPr lang="ko-KR" altLang="en-US" sz="2800" dirty="0">
                <a:solidFill>
                  <a:srgbClr val="554F4D"/>
                </a:solidFill>
              </a:rPr>
              <a:t> 당첨 결과 창</a:t>
            </a:r>
            <a:r>
              <a:rPr lang="en-US" altLang="ko-KR" sz="2800" dirty="0">
                <a:solidFill>
                  <a:srgbClr val="554F4D"/>
                </a:solidFill>
              </a:rPr>
              <a:t>(</a:t>
            </a:r>
            <a:r>
              <a:rPr lang="ko-KR" altLang="en-US" sz="2800" dirty="0">
                <a:solidFill>
                  <a:srgbClr val="554F4D"/>
                </a:solidFill>
              </a:rPr>
              <a:t>갤러리</a:t>
            </a:r>
            <a:r>
              <a:rPr lang="en-US" altLang="ko-KR" sz="2800" dirty="0">
                <a:solidFill>
                  <a:srgbClr val="554F4D"/>
                </a:solidFill>
              </a:rPr>
              <a:t>)</a:t>
            </a:r>
            <a:endParaRPr lang="ko-KR" altLang="en-US" sz="2800" dirty="0">
              <a:solidFill>
                <a:srgbClr val="554F4D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C785B6E-CC38-4A50-8515-3D0E9F5144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071" y="1349694"/>
            <a:ext cx="3126439" cy="5205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7666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C2A5CB6-509E-4BDD-AF92-C1B2290457EE}"/>
              </a:ext>
            </a:extLst>
          </p:cNvPr>
          <p:cNvCxnSpPr>
            <a:cxnSpLocks/>
          </p:cNvCxnSpPr>
          <p:nvPr/>
        </p:nvCxnSpPr>
        <p:spPr>
          <a:xfrm>
            <a:off x="622300" y="1143000"/>
            <a:ext cx="115697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45A5B82-5CCC-4A00-B9DD-C58D174766AA}"/>
              </a:ext>
            </a:extLst>
          </p:cNvPr>
          <p:cNvSpPr txBox="1"/>
          <p:nvPr/>
        </p:nvSpPr>
        <p:spPr>
          <a:xfrm>
            <a:off x="811411" y="350594"/>
            <a:ext cx="40398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3600" dirty="0">
                <a:solidFill>
                  <a:srgbClr val="554F4D"/>
                </a:solidFill>
              </a:rPr>
              <a:t>어플리케이션 기능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AB74CB-F4B7-408A-9AD9-CD3871E03EC6}"/>
              </a:ext>
            </a:extLst>
          </p:cNvPr>
          <p:cNvSpPr txBox="1"/>
          <p:nvPr/>
        </p:nvSpPr>
        <p:spPr>
          <a:xfrm>
            <a:off x="811411" y="92891"/>
            <a:ext cx="5629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 dirty="0">
                <a:solidFill>
                  <a:srgbClr val="554F4D"/>
                </a:solidFill>
              </a:rPr>
              <a:t>Part 2</a:t>
            </a:r>
            <a:endParaRPr lang="ko-KR" altLang="en-US" sz="1100" dirty="0">
              <a:solidFill>
                <a:srgbClr val="554F4D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C96F192-B464-4F15-9A32-37041458C83B}"/>
              </a:ext>
            </a:extLst>
          </p:cNvPr>
          <p:cNvSpPr/>
          <p:nvPr/>
        </p:nvSpPr>
        <p:spPr>
          <a:xfrm>
            <a:off x="-5" y="-1"/>
            <a:ext cx="86586" cy="68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E57D82F-57E4-4DE4-8220-03519EAF058B}"/>
              </a:ext>
            </a:extLst>
          </p:cNvPr>
          <p:cNvSpPr txBox="1"/>
          <p:nvPr/>
        </p:nvSpPr>
        <p:spPr>
          <a:xfrm>
            <a:off x="6096001" y="3429000"/>
            <a:ext cx="50445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800" dirty="0">
                <a:solidFill>
                  <a:srgbClr val="554F4D"/>
                </a:solidFill>
              </a:rPr>
              <a:t>20. </a:t>
            </a:r>
            <a:r>
              <a:rPr lang="ko-KR" altLang="en-US" sz="2800" dirty="0" err="1">
                <a:solidFill>
                  <a:srgbClr val="554F4D"/>
                </a:solidFill>
              </a:rPr>
              <a:t>텍스트뷰</a:t>
            </a:r>
            <a:r>
              <a:rPr lang="ko-KR" altLang="en-US" sz="2800" dirty="0">
                <a:solidFill>
                  <a:srgbClr val="554F4D"/>
                </a:solidFill>
              </a:rPr>
              <a:t> 하이퍼링크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6A4EEC2-20D1-47C5-A42E-599775CD4F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4158" y="1501313"/>
            <a:ext cx="3074394" cy="5121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6127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B9E8129E-3131-4730-9F57-1F2A1B729A7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10C0C4F5-0267-4DB1-BDAE-FED5A369C032}"/>
              </a:ext>
            </a:extLst>
          </p:cNvPr>
          <p:cNvGrpSpPr/>
          <p:nvPr/>
        </p:nvGrpSpPr>
        <p:grpSpPr>
          <a:xfrm>
            <a:off x="787400" y="1702669"/>
            <a:ext cx="2160000" cy="2806331"/>
            <a:chOff x="787400" y="1702669"/>
            <a:chExt cx="2160000" cy="2806331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4EA2EB4A-B5D0-48C0-85F4-F2227CA64011}"/>
                </a:ext>
              </a:extLst>
            </p:cNvPr>
            <p:cNvSpPr/>
            <p:nvPr/>
          </p:nvSpPr>
          <p:spPr>
            <a:xfrm>
              <a:off x="787400" y="2349000"/>
              <a:ext cx="2160000" cy="2160000"/>
            </a:xfrm>
            <a:prstGeom prst="rect">
              <a:avLst/>
            </a:prstGeom>
            <a:solidFill>
              <a:srgbClr val="E2CB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D08403F-8A2A-4ADA-9C9B-94898A6AE280}"/>
                </a:ext>
              </a:extLst>
            </p:cNvPr>
            <p:cNvSpPr txBox="1"/>
            <p:nvPr/>
          </p:nvSpPr>
          <p:spPr>
            <a:xfrm>
              <a:off x="1415994" y="3167390"/>
              <a:ext cx="90281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800" dirty="0">
                  <a:solidFill>
                    <a:srgbClr val="655D5B"/>
                  </a:solidFill>
                </a:rPr>
                <a:t>출처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BBFEDA8-730C-464B-9AC7-A64EF56C187D}"/>
                </a:ext>
              </a:extLst>
            </p:cNvPr>
            <p:cNvSpPr txBox="1"/>
            <p:nvPr/>
          </p:nvSpPr>
          <p:spPr>
            <a:xfrm>
              <a:off x="1107416" y="1702669"/>
              <a:ext cx="151996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600" dirty="0">
                  <a:solidFill>
                    <a:srgbClr val="554F4D"/>
                  </a:solidFill>
                </a:rPr>
                <a:t>Part 3.</a:t>
              </a:r>
              <a:endParaRPr lang="ko-KR" altLang="en-US" sz="3600" dirty="0">
                <a:solidFill>
                  <a:srgbClr val="554F4D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616245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C2A5CB6-509E-4BDD-AF92-C1B2290457EE}"/>
              </a:ext>
            </a:extLst>
          </p:cNvPr>
          <p:cNvCxnSpPr>
            <a:cxnSpLocks/>
          </p:cNvCxnSpPr>
          <p:nvPr/>
        </p:nvCxnSpPr>
        <p:spPr>
          <a:xfrm>
            <a:off x="622300" y="1143000"/>
            <a:ext cx="115697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45A5B82-5CCC-4A00-B9DD-C58D174766AA}"/>
              </a:ext>
            </a:extLst>
          </p:cNvPr>
          <p:cNvSpPr txBox="1"/>
          <p:nvPr/>
        </p:nvSpPr>
        <p:spPr>
          <a:xfrm>
            <a:off x="811411" y="350594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3600" dirty="0">
                <a:solidFill>
                  <a:srgbClr val="554F4D"/>
                </a:solidFill>
              </a:rPr>
              <a:t>출처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AB74CB-F4B7-408A-9AD9-CD3871E03EC6}"/>
              </a:ext>
            </a:extLst>
          </p:cNvPr>
          <p:cNvSpPr txBox="1"/>
          <p:nvPr/>
        </p:nvSpPr>
        <p:spPr>
          <a:xfrm>
            <a:off x="811411" y="92891"/>
            <a:ext cx="5629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 dirty="0">
                <a:solidFill>
                  <a:srgbClr val="554F4D"/>
                </a:solidFill>
              </a:rPr>
              <a:t>Part 3</a:t>
            </a:r>
            <a:endParaRPr lang="ko-KR" altLang="en-US" sz="1100" dirty="0">
              <a:solidFill>
                <a:srgbClr val="554F4D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C96F192-B464-4F15-9A32-37041458C83B}"/>
              </a:ext>
            </a:extLst>
          </p:cNvPr>
          <p:cNvSpPr/>
          <p:nvPr/>
        </p:nvSpPr>
        <p:spPr>
          <a:xfrm>
            <a:off x="-5" y="-1"/>
            <a:ext cx="86586" cy="68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39DB3E-6DC2-4350-BC40-E3D8D71C7012}"/>
              </a:ext>
            </a:extLst>
          </p:cNvPr>
          <p:cNvSpPr txBox="1"/>
          <p:nvPr/>
        </p:nvSpPr>
        <p:spPr>
          <a:xfrm>
            <a:off x="1006678" y="1777036"/>
            <a:ext cx="10150679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200" dirty="0">
                <a:solidFill>
                  <a:srgbClr val="554F4D"/>
                </a:solidFill>
              </a:rPr>
              <a:t>1.</a:t>
            </a:r>
            <a:r>
              <a:rPr lang="ko-KR" altLang="en-US" sz="1200" dirty="0">
                <a:solidFill>
                  <a:srgbClr val="554F4D"/>
                </a:solidFill>
              </a:rPr>
              <a:t>레이아웃 활용</a:t>
            </a:r>
            <a:r>
              <a:rPr lang="en-US" altLang="ko-KR" sz="1200" dirty="0">
                <a:solidFill>
                  <a:srgbClr val="554F4D"/>
                </a:solidFill>
              </a:rPr>
              <a:t>(</a:t>
            </a:r>
            <a:r>
              <a:rPr lang="ko-KR" altLang="en-US" sz="1200" dirty="0">
                <a:solidFill>
                  <a:srgbClr val="554F4D"/>
                </a:solidFill>
              </a:rPr>
              <a:t>리니어</a:t>
            </a:r>
            <a:r>
              <a:rPr lang="en-US" altLang="ko-KR" sz="1200" dirty="0">
                <a:solidFill>
                  <a:srgbClr val="554F4D"/>
                </a:solidFill>
              </a:rPr>
              <a:t>, </a:t>
            </a:r>
            <a:r>
              <a:rPr lang="ko-KR" altLang="en-US" sz="1200" dirty="0">
                <a:solidFill>
                  <a:srgbClr val="554F4D"/>
                </a:solidFill>
              </a:rPr>
              <a:t>테이블</a:t>
            </a:r>
            <a:r>
              <a:rPr lang="en-US" altLang="ko-KR" sz="1200" dirty="0">
                <a:solidFill>
                  <a:srgbClr val="554F4D"/>
                </a:solidFill>
              </a:rPr>
              <a:t>) - https://recipes4dev.tistory.com/138</a:t>
            </a:r>
          </a:p>
          <a:p>
            <a:pPr algn="l"/>
            <a:r>
              <a:rPr lang="en-US" altLang="ko-KR" sz="1200" dirty="0">
                <a:solidFill>
                  <a:srgbClr val="554F4D"/>
                </a:solidFill>
              </a:rPr>
              <a:t>2.info </a:t>
            </a:r>
            <a:r>
              <a:rPr lang="ko-KR" altLang="en-US" sz="1200" dirty="0">
                <a:solidFill>
                  <a:srgbClr val="554F4D"/>
                </a:solidFill>
              </a:rPr>
              <a:t>메뉴 버튼 생성 </a:t>
            </a:r>
            <a:r>
              <a:rPr lang="en-US" altLang="ko-KR" sz="1200" dirty="0">
                <a:solidFill>
                  <a:srgbClr val="554F4D"/>
                </a:solidFill>
              </a:rPr>
              <a:t>- https://hjink247.tistory.com/17</a:t>
            </a:r>
          </a:p>
          <a:p>
            <a:pPr algn="l"/>
            <a:r>
              <a:rPr lang="en-US" altLang="ko-KR" sz="1200" dirty="0">
                <a:solidFill>
                  <a:srgbClr val="554F4D"/>
                </a:solidFill>
              </a:rPr>
              <a:t>3.</a:t>
            </a:r>
            <a:r>
              <a:rPr lang="ko-KR" altLang="en-US" sz="1200" dirty="0">
                <a:solidFill>
                  <a:srgbClr val="554F4D"/>
                </a:solidFill>
              </a:rPr>
              <a:t>버튼 클릭 시 </a:t>
            </a:r>
            <a:r>
              <a:rPr lang="en-US" altLang="ko-KR" sz="1200" dirty="0" err="1">
                <a:solidFill>
                  <a:srgbClr val="554F4D"/>
                </a:solidFill>
              </a:rPr>
              <a:t>AlertDialog</a:t>
            </a:r>
            <a:r>
              <a:rPr lang="en-US" altLang="ko-KR" sz="1200" dirty="0">
                <a:solidFill>
                  <a:srgbClr val="554F4D"/>
                </a:solidFill>
              </a:rPr>
              <a:t> </a:t>
            </a:r>
            <a:r>
              <a:rPr lang="ko-KR" altLang="en-US" sz="1200" dirty="0">
                <a:solidFill>
                  <a:srgbClr val="554F4D"/>
                </a:solidFill>
              </a:rPr>
              <a:t>띄움 </a:t>
            </a:r>
            <a:r>
              <a:rPr lang="en-US" altLang="ko-KR" sz="1200" dirty="0">
                <a:solidFill>
                  <a:srgbClr val="554F4D"/>
                </a:solidFill>
              </a:rPr>
              <a:t>- https://lktprogrammer.tistory.com/155</a:t>
            </a:r>
          </a:p>
          <a:p>
            <a:pPr algn="l"/>
            <a:r>
              <a:rPr lang="en-US" altLang="ko-KR" sz="1200" dirty="0">
                <a:solidFill>
                  <a:srgbClr val="554F4D"/>
                </a:solidFill>
              </a:rPr>
              <a:t>4.</a:t>
            </a:r>
            <a:r>
              <a:rPr lang="ko-KR" altLang="en-US" sz="1200" dirty="0">
                <a:solidFill>
                  <a:srgbClr val="554F4D"/>
                </a:solidFill>
              </a:rPr>
              <a:t>이미지 버튼 추가 </a:t>
            </a:r>
            <a:r>
              <a:rPr lang="en-US" altLang="ko-KR" sz="1200" dirty="0">
                <a:solidFill>
                  <a:srgbClr val="554F4D"/>
                </a:solidFill>
              </a:rPr>
              <a:t>- https://dreamaz.tistory.com/154</a:t>
            </a:r>
          </a:p>
          <a:p>
            <a:pPr algn="l"/>
            <a:r>
              <a:rPr lang="en-US" altLang="ko-KR" sz="1200" dirty="0">
                <a:solidFill>
                  <a:srgbClr val="554F4D"/>
                </a:solidFill>
              </a:rPr>
              <a:t>5.</a:t>
            </a:r>
            <a:r>
              <a:rPr lang="ko-KR" altLang="en-US" sz="1200" dirty="0">
                <a:solidFill>
                  <a:srgbClr val="554F4D"/>
                </a:solidFill>
              </a:rPr>
              <a:t>이미지 클릭 시 인터넷 연결 </a:t>
            </a:r>
            <a:r>
              <a:rPr lang="en-US" altLang="ko-KR" sz="1200" dirty="0">
                <a:solidFill>
                  <a:srgbClr val="554F4D"/>
                </a:solidFill>
              </a:rPr>
              <a:t>- https://es1015.tistory.com/123</a:t>
            </a:r>
          </a:p>
          <a:p>
            <a:pPr algn="l"/>
            <a:r>
              <a:rPr lang="en-US" altLang="ko-KR" sz="1200" dirty="0">
                <a:solidFill>
                  <a:srgbClr val="554F4D"/>
                </a:solidFill>
              </a:rPr>
              <a:t>6.intent </a:t>
            </a:r>
            <a:r>
              <a:rPr lang="ko-KR" altLang="en-US" sz="1200" dirty="0">
                <a:solidFill>
                  <a:srgbClr val="554F4D"/>
                </a:solidFill>
              </a:rPr>
              <a:t>화면 이동 </a:t>
            </a:r>
            <a:r>
              <a:rPr lang="en-US" altLang="ko-KR" sz="1200" dirty="0">
                <a:solidFill>
                  <a:srgbClr val="554F4D"/>
                </a:solidFill>
              </a:rPr>
              <a:t>- https://cpcp127.tistory.com/3</a:t>
            </a:r>
          </a:p>
          <a:p>
            <a:pPr algn="l"/>
            <a:r>
              <a:rPr lang="en-US" altLang="ko-KR" sz="1200" dirty="0">
                <a:solidFill>
                  <a:srgbClr val="554F4D"/>
                </a:solidFill>
              </a:rPr>
              <a:t>7.</a:t>
            </a:r>
            <a:r>
              <a:rPr lang="ko-KR" altLang="en-US" sz="1200" dirty="0">
                <a:solidFill>
                  <a:srgbClr val="554F4D"/>
                </a:solidFill>
              </a:rPr>
              <a:t>로또 번호 </a:t>
            </a:r>
            <a:r>
              <a:rPr lang="ko-KR" altLang="en-US" sz="1200" dirty="0" err="1">
                <a:solidFill>
                  <a:srgbClr val="554F4D"/>
                </a:solidFill>
              </a:rPr>
              <a:t>생성기</a:t>
            </a:r>
            <a:r>
              <a:rPr lang="ko-KR" altLang="en-US" sz="1200" dirty="0">
                <a:solidFill>
                  <a:srgbClr val="554F4D"/>
                </a:solidFill>
              </a:rPr>
              <a:t> </a:t>
            </a:r>
            <a:r>
              <a:rPr lang="en-US" altLang="ko-KR" sz="1200" dirty="0">
                <a:solidFill>
                  <a:srgbClr val="554F4D"/>
                </a:solidFill>
              </a:rPr>
              <a:t>- https://m.blog.naver.com/PostView.naver?isHttpsRedirect=true&amp;blogId=dnpc7848&amp;logNo=220921641184</a:t>
            </a:r>
          </a:p>
          <a:p>
            <a:pPr algn="l"/>
            <a:r>
              <a:rPr lang="en-US" altLang="ko-KR" sz="1200" dirty="0">
                <a:solidFill>
                  <a:srgbClr val="554F4D"/>
                </a:solidFill>
              </a:rPr>
              <a:t>8.DB </a:t>
            </a:r>
            <a:r>
              <a:rPr lang="ko-KR" altLang="en-US" sz="1200" dirty="0">
                <a:solidFill>
                  <a:srgbClr val="554F4D"/>
                </a:solidFill>
              </a:rPr>
              <a:t>연동 </a:t>
            </a:r>
            <a:r>
              <a:rPr lang="en-US" altLang="ko-KR" sz="1200" dirty="0">
                <a:solidFill>
                  <a:srgbClr val="554F4D"/>
                </a:solidFill>
              </a:rPr>
              <a:t>- https://crazykim2.tistory.com/648</a:t>
            </a:r>
          </a:p>
          <a:p>
            <a:pPr algn="l"/>
            <a:r>
              <a:rPr lang="en-US" altLang="ko-KR" sz="1200" dirty="0">
                <a:solidFill>
                  <a:srgbClr val="554F4D"/>
                </a:solidFill>
              </a:rPr>
              <a:t>9.</a:t>
            </a:r>
            <a:r>
              <a:rPr lang="ko-KR" altLang="en-US" sz="1200" dirty="0">
                <a:solidFill>
                  <a:srgbClr val="554F4D"/>
                </a:solidFill>
              </a:rPr>
              <a:t>조회 기능 구현 </a:t>
            </a:r>
            <a:r>
              <a:rPr lang="en-US" altLang="ko-KR" sz="1200" dirty="0">
                <a:solidFill>
                  <a:srgbClr val="554F4D"/>
                </a:solidFill>
              </a:rPr>
              <a:t>- https://asterisco.tistory.com/70</a:t>
            </a:r>
          </a:p>
          <a:p>
            <a:pPr algn="l"/>
            <a:r>
              <a:rPr lang="en-US" altLang="ko-KR" sz="1200" dirty="0">
                <a:solidFill>
                  <a:srgbClr val="554F4D"/>
                </a:solidFill>
              </a:rPr>
              <a:t>10.</a:t>
            </a:r>
            <a:r>
              <a:rPr lang="ko-KR" altLang="en-US" sz="1200" dirty="0">
                <a:solidFill>
                  <a:srgbClr val="554F4D"/>
                </a:solidFill>
              </a:rPr>
              <a:t>조회 정보 내림차순</a:t>
            </a:r>
            <a:r>
              <a:rPr lang="en-US" altLang="ko-KR" sz="1200" dirty="0">
                <a:solidFill>
                  <a:srgbClr val="554F4D"/>
                </a:solidFill>
              </a:rPr>
              <a:t>(</a:t>
            </a:r>
            <a:r>
              <a:rPr lang="ko-KR" altLang="en-US" sz="1200" dirty="0">
                <a:solidFill>
                  <a:srgbClr val="554F4D"/>
                </a:solidFill>
              </a:rPr>
              <a:t>최신 </a:t>
            </a:r>
            <a:r>
              <a:rPr lang="ko-KR" altLang="en-US" sz="1200" dirty="0" err="1">
                <a:solidFill>
                  <a:srgbClr val="554F4D"/>
                </a:solidFill>
              </a:rPr>
              <a:t>회차순</a:t>
            </a:r>
            <a:r>
              <a:rPr lang="en-US" altLang="ko-KR" sz="1200" dirty="0">
                <a:solidFill>
                  <a:srgbClr val="554F4D"/>
                </a:solidFill>
              </a:rPr>
              <a:t>) - https://seungngil.tistory.com/entry/%EC%95%88%EB%93%9C%EB%A1%9C%EC%9D%B4%EB%93%9C-DB-%EC%98%A4%EB%A6%84%EC%B0%A8%EC%88%9C%EB%82%B4%EB%A6%BC%EC%B0%A8%EC%88%9C-%EC%98%88%EC%A0%9C-%EB%94%B0%EB%9D%BC%ED%95%98%EA%B8%B0</a:t>
            </a:r>
          </a:p>
          <a:p>
            <a:pPr algn="l"/>
            <a:r>
              <a:rPr lang="en-US" altLang="ko-KR" sz="1200" dirty="0">
                <a:solidFill>
                  <a:srgbClr val="554F4D"/>
                </a:solidFill>
              </a:rPr>
              <a:t>11.</a:t>
            </a:r>
            <a:r>
              <a:rPr lang="ko-KR" altLang="en-US" sz="1200" dirty="0">
                <a:solidFill>
                  <a:srgbClr val="554F4D"/>
                </a:solidFill>
              </a:rPr>
              <a:t>저장 기능 구현 </a:t>
            </a:r>
            <a:r>
              <a:rPr lang="en-US" altLang="ko-KR" sz="1200" dirty="0">
                <a:solidFill>
                  <a:srgbClr val="554F4D"/>
                </a:solidFill>
              </a:rPr>
              <a:t>- https://developer.android.com/training/data-storage/sqlite?hl=ko</a:t>
            </a:r>
          </a:p>
          <a:p>
            <a:pPr algn="l"/>
            <a:r>
              <a:rPr lang="en-US" altLang="ko-KR" sz="1200" dirty="0">
                <a:solidFill>
                  <a:srgbClr val="554F4D"/>
                </a:solidFill>
              </a:rPr>
              <a:t>12.</a:t>
            </a:r>
            <a:r>
              <a:rPr lang="ko-KR" altLang="en-US" sz="1200" dirty="0" err="1">
                <a:solidFill>
                  <a:srgbClr val="554F4D"/>
                </a:solidFill>
              </a:rPr>
              <a:t>회차</a:t>
            </a:r>
            <a:r>
              <a:rPr lang="ko-KR" altLang="en-US" sz="1200" dirty="0">
                <a:solidFill>
                  <a:srgbClr val="554F4D"/>
                </a:solidFill>
              </a:rPr>
              <a:t> 정보 </a:t>
            </a:r>
            <a:r>
              <a:rPr lang="ko-KR" altLang="en-US" sz="1200" dirty="0" err="1">
                <a:solidFill>
                  <a:srgbClr val="554F4D"/>
                </a:solidFill>
              </a:rPr>
              <a:t>미입력</a:t>
            </a:r>
            <a:r>
              <a:rPr lang="ko-KR" altLang="en-US" sz="1200" dirty="0">
                <a:solidFill>
                  <a:srgbClr val="554F4D"/>
                </a:solidFill>
              </a:rPr>
              <a:t> </a:t>
            </a:r>
            <a:r>
              <a:rPr lang="en-US" altLang="ko-KR" sz="1200" dirty="0">
                <a:solidFill>
                  <a:srgbClr val="554F4D"/>
                </a:solidFill>
              </a:rPr>
              <a:t>- https://elfinlas.tistory.com/221</a:t>
            </a:r>
          </a:p>
          <a:p>
            <a:pPr algn="l"/>
            <a:r>
              <a:rPr lang="en-US" altLang="ko-KR" sz="1200" dirty="0">
                <a:solidFill>
                  <a:srgbClr val="554F4D"/>
                </a:solidFill>
              </a:rPr>
              <a:t>13.</a:t>
            </a:r>
            <a:r>
              <a:rPr lang="ko-KR" altLang="en-US" sz="1200" dirty="0">
                <a:solidFill>
                  <a:srgbClr val="554F4D"/>
                </a:solidFill>
              </a:rPr>
              <a:t>로또 번호 </a:t>
            </a:r>
            <a:r>
              <a:rPr lang="ko-KR" altLang="en-US" sz="1200" dirty="0" err="1">
                <a:solidFill>
                  <a:srgbClr val="554F4D"/>
                </a:solidFill>
              </a:rPr>
              <a:t>미입력</a:t>
            </a:r>
            <a:r>
              <a:rPr lang="ko-KR" altLang="en-US" sz="1200" dirty="0">
                <a:solidFill>
                  <a:srgbClr val="554F4D"/>
                </a:solidFill>
              </a:rPr>
              <a:t> </a:t>
            </a:r>
            <a:r>
              <a:rPr lang="en-US" altLang="ko-KR" sz="1200" dirty="0">
                <a:solidFill>
                  <a:srgbClr val="554F4D"/>
                </a:solidFill>
              </a:rPr>
              <a:t>- https://crazykim2.tistory.com/532</a:t>
            </a:r>
          </a:p>
          <a:p>
            <a:pPr algn="l"/>
            <a:r>
              <a:rPr lang="en-US" altLang="ko-KR" sz="1200" dirty="0">
                <a:solidFill>
                  <a:srgbClr val="554F4D"/>
                </a:solidFill>
              </a:rPr>
              <a:t>14.</a:t>
            </a:r>
            <a:r>
              <a:rPr lang="ko-KR" altLang="en-US" sz="1200" dirty="0">
                <a:solidFill>
                  <a:srgbClr val="554F4D"/>
                </a:solidFill>
              </a:rPr>
              <a:t>잘못된 로또 번호 </a:t>
            </a:r>
            <a:r>
              <a:rPr lang="en-US" altLang="ko-KR" sz="1200" dirty="0">
                <a:solidFill>
                  <a:srgbClr val="554F4D"/>
                </a:solidFill>
              </a:rPr>
              <a:t>- https://alway-health.tistory.com/entry/%EC%BD%94%EB%93%9C-%EB%B0%98%EB%B3%B5%EC%97%86%EC%9D%B4-%EC%97%AC%EB%9F%AC-EditText%EC%97%90%EC%84%9C-%EB%8D%B0%EC%9D%B4%ED%84%B0-%EC%B6%94%EC%B6%9C</a:t>
            </a:r>
          </a:p>
          <a:p>
            <a:pPr algn="l"/>
            <a:r>
              <a:rPr lang="en-US" altLang="ko-KR" sz="1200" dirty="0">
                <a:solidFill>
                  <a:srgbClr val="554F4D"/>
                </a:solidFill>
              </a:rPr>
              <a:t>15.</a:t>
            </a:r>
            <a:r>
              <a:rPr lang="ko-KR" altLang="en-US" sz="1200" dirty="0">
                <a:solidFill>
                  <a:srgbClr val="554F4D"/>
                </a:solidFill>
              </a:rPr>
              <a:t>스크롤 뷰 추가 </a:t>
            </a:r>
            <a:r>
              <a:rPr lang="en-US" altLang="ko-KR" sz="1200" dirty="0">
                <a:solidFill>
                  <a:srgbClr val="554F4D"/>
                </a:solidFill>
              </a:rPr>
              <a:t>- https://arvigoes.tistory.com/101</a:t>
            </a:r>
          </a:p>
          <a:p>
            <a:pPr algn="l"/>
            <a:r>
              <a:rPr lang="en-US" altLang="ko-KR" sz="1200" dirty="0">
                <a:solidFill>
                  <a:srgbClr val="554F4D"/>
                </a:solidFill>
              </a:rPr>
              <a:t>16.</a:t>
            </a:r>
            <a:r>
              <a:rPr lang="ko-KR" altLang="en-US" sz="1200" dirty="0">
                <a:solidFill>
                  <a:srgbClr val="554F4D"/>
                </a:solidFill>
              </a:rPr>
              <a:t>초기화 버튼 추가 </a:t>
            </a:r>
            <a:r>
              <a:rPr lang="en-US" altLang="ko-KR" sz="1200" dirty="0">
                <a:solidFill>
                  <a:srgbClr val="554F4D"/>
                </a:solidFill>
              </a:rPr>
              <a:t>- https://kkkapuq.tistory.com/33</a:t>
            </a:r>
          </a:p>
          <a:p>
            <a:pPr algn="l"/>
            <a:r>
              <a:rPr lang="en-US" altLang="ko-KR" sz="1200" dirty="0">
                <a:solidFill>
                  <a:srgbClr val="554F4D"/>
                </a:solidFill>
              </a:rPr>
              <a:t>17.</a:t>
            </a:r>
            <a:r>
              <a:rPr lang="ko-KR" altLang="en-US" sz="1200" dirty="0">
                <a:solidFill>
                  <a:srgbClr val="554F4D"/>
                </a:solidFill>
              </a:rPr>
              <a:t>로또</a:t>
            </a:r>
            <a:r>
              <a:rPr lang="en-US" altLang="ko-KR" sz="1200" dirty="0" err="1">
                <a:solidFill>
                  <a:srgbClr val="554F4D"/>
                </a:solidFill>
              </a:rPr>
              <a:t>api</a:t>
            </a:r>
            <a:r>
              <a:rPr lang="en-US" altLang="ko-KR" sz="1200" dirty="0">
                <a:solidFill>
                  <a:srgbClr val="554F4D"/>
                </a:solidFill>
              </a:rPr>
              <a:t> </a:t>
            </a:r>
            <a:r>
              <a:rPr lang="ko-KR" altLang="en-US" sz="1200" dirty="0">
                <a:solidFill>
                  <a:srgbClr val="554F4D"/>
                </a:solidFill>
              </a:rPr>
              <a:t>당첨번호 조회 </a:t>
            </a:r>
            <a:r>
              <a:rPr lang="en-US" altLang="ko-KR" sz="1200" dirty="0">
                <a:solidFill>
                  <a:srgbClr val="554F4D"/>
                </a:solidFill>
              </a:rPr>
              <a:t>- https://everyshare.tistory.com/43</a:t>
            </a:r>
          </a:p>
          <a:p>
            <a:pPr algn="l"/>
            <a:r>
              <a:rPr lang="en-US" altLang="ko-KR" sz="1200" dirty="0">
                <a:solidFill>
                  <a:srgbClr val="554F4D"/>
                </a:solidFill>
              </a:rPr>
              <a:t>18.</a:t>
            </a:r>
            <a:r>
              <a:rPr lang="ko-KR" altLang="en-US" sz="1200" dirty="0">
                <a:solidFill>
                  <a:srgbClr val="554F4D"/>
                </a:solidFill>
              </a:rPr>
              <a:t>자신의 로또 번호 조회 </a:t>
            </a:r>
            <a:r>
              <a:rPr lang="en-US" altLang="ko-KR" sz="1200" dirty="0">
                <a:solidFill>
                  <a:srgbClr val="554F4D"/>
                </a:solidFill>
              </a:rPr>
              <a:t>- https://crazykim2.tistory.com/648</a:t>
            </a:r>
          </a:p>
          <a:p>
            <a:pPr algn="l"/>
            <a:r>
              <a:rPr lang="en-US" altLang="ko-KR" sz="1200" dirty="0">
                <a:solidFill>
                  <a:srgbClr val="554F4D"/>
                </a:solidFill>
              </a:rPr>
              <a:t>19.</a:t>
            </a:r>
            <a:r>
              <a:rPr lang="ko-KR" altLang="en-US" sz="1200" dirty="0">
                <a:solidFill>
                  <a:srgbClr val="554F4D"/>
                </a:solidFill>
              </a:rPr>
              <a:t>이전 </a:t>
            </a:r>
            <a:r>
              <a:rPr lang="ko-KR" altLang="en-US" sz="1200" dirty="0" err="1">
                <a:solidFill>
                  <a:srgbClr val="554F4D"/>
                </a:solidFill>
              </a:rPr>
              <a:t>회차</a:t>
            </a:r>
            <a:r>
              <a:rPr lang="ko-KR" altLang="en-US" sz="1200" dirty="0">
                <a:solidFill>
                  <a:srgbClr val="554F4D"/>
                </a:solidFill>
              </a:rPr>
              <a:t> 당첨 결과 창</a:t>
            </a:r>
            <a:r>
              <a:rPr lang="en-US" altLang="ko-KR" sz="1200" dirty="0">
                <a:solidFill>
                  <a:srgbClr val="554F4D"/>
                </a:solidFill>
              </a:rPr>
              <a:t>(</a:t>
            </a:r>
            <a:r>
              <a:rPr lang="ko-KR" altLang="en-US" sz="1200" dirty="0">
                <a:solidFill>
                  <a:srgbClr val="554F4D"/>
                </a:solidFill>
              </a:rPr>
              <a:t>갤러리</a:t>
            </a:r>
            <a:r>
              <a:rPr lang="en-US" altLang="ko-KR" sz="1200" dirty="0">
                <a:solidFill>
                  <a:srgbClr val="554F4D"/>
                </a:solidFill>
              </a:rPr>
              <a:t>) - https://bitsoul.tistory.com/42</a:t>
            </a:r>
          </a:p>
          <a:p>
            <a:pPr algn="l"/>
            <a:r>
              <a:rPr lang="en-US" altLang="ko-KR" sz="1200" dirty="0">
                <a:solidFill>
                  <a:srgbClr val="554F4D"/>
                </a:solidFill>
              </a:rPr>
              <a:t>20.</a:t>
            </a:r>
            <a:r>
              <a:rPr lang="ko-KR" altLang="en-US" sz="1200" dirty="0" err="1">
                <a:solidFill>
                  <a:srgbClr val="554F4D"/>
                </a:solidFill>
              </a:rPr>
              <a:t>텍스트뷰</a:t>
            </a:r>
            <a:r>
              <a:rPr lang="ko-KR" altLang="en-US" sz="1200" dirty="0">
                <a:solidFill>
                  <a:srgbClr val="554F4D"/>
                </a:solidFill>
              </a:rPr>
              <a:t> 하이퍼링크 </a:t>
            </a:r>
            <a:r>
              <a:rPr lang="en-US" altLang="ko-KR" sz="1200" dirty="0">
                <a:solidFill>
                  <a:srgbClr val="554F4D"/>
                </a:solidFill>
              </a:rPr>
              <a:t>- https://jhrun.tistory.com/138</a:t>
            </a:r>
            <a:endParaRPr lang="ko-KR" altLang="en-US" sz="1200" dirty="0">
              <a:solidFill>
                <a:srgbClr val="554F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41844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C97AA1E-FEDE-4944-B5E2-27A6952A719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436651BB-60F5-40E4-B264-A16E0A3C93EE}"/>
              </a:ext>
            </a:extLst>
          </p:cNvPr>
          <p:cNvSpPr/>
          <p:nvPr/>
        </p:nvSpPr>
        <p:spPr>
          <a:xfrm>
            <a:off x="690880" y="711200"/>
            <a:ext cx="10901680" cy="5435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5892FA-26DD-4A0C-849F-94F48398B3C9}"/>
              </a:ext>
            </a:extLst>
          </p:cNvPr>
          <p:cNvSpPr txBox="1"/>
          <p:nvPr/>
        </p:nvSpPr>
        <p:spPr>
          <a:xfrm>
            <a:off x="3690262" y="2644170"/>
            <a:ext cx="480131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8000" dirty="0">
                <a:solidFill>
                  <a:srgbClr val="554F4D"/>
                </a:solidFill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22900809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7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8298CC6-E2D8-41BB-8650-6670A4D3C2C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3960" y="0"/>
            <a:ext cx="5487852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E1D5B25-FB20-4491-A0B8-BF4EDADFB5F7}"/>
              </a:ext>
            </a:extLst>
          </p:cNvPr>
          <p:cNvSpPr txBox="1"/>
          <p:nvPr/>
        </p:nvSpPr>
        <p:spPr>
          <a:xfrm>
            <a:off x="1338490" y="2208022"/>
            <a:ext cx="4507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4000" dirty="0">
                <a:solidFill>
                  <a:srgbClr val="554F4D"/>
                </a:solidFill>
              </a:rPr>
              <a:t>1</a:t>
            </a:r>
            <a:endParaRPr lang="ko-KR" altLang="en-US" sz="4000" dirty="0">
              <a:solidFill>
                <a:srgbClr val="554F4D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39F61D-18E1-4402-AA8D-49B330678C06}"/>
              </a:ext>
            </a:extLst>
          </p:cNvPr>
          <p:cNvSpPr txBox="1"/>
          <p:nvPr/>
        </p:nvSpPr>
        <p:spPr>
          <a:xfrm>
            <a:off x="2031288" y="2287745"/>
            <a:ext cx="23807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3200" dirty="0">
                <a:solidFill>
                  <a:srgbClr val="554F4D"/>
                </a:solidFill>
              </a:rPr>
              <a:t>간단한 소개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2E446A13-6214-43CC-A7E1-C173F830DD90}"/>
              </a:ext>
            </a:extLst>
          </p:cNvPr>
          <p:cNvCxnSpPr>
            <a:cxnSpLocks/>
          </p:cNvCxnSpPr>
          <p:nvPr/>
        </p:nvCxnSpPr>
        <p:spPr>
          <a:xfrm>
            <a:off x="622300" y="1143000"/>
            <a:ext cx="57016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CCBF8A0-1C9E-4A1C-854B-5709C37B6AAF}"/>
              </a:ext>
            </a:extLst>
          </p:cNvPr>
          <p:cNvSpPr txBox="1"/>
          <p:nvPr/>
        </p:nvSpPr>
        <p:spPr>
          <a:xfrm>
            <a:off x="1338490" y="3600390"/>
            <a:ext cx="4507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4000" dirty="0">
                <a:solidFill>
                  <a:srgbClr val="554F4D"/>
                </a:solidFill>
              </a:rPr>
              <a:t>2</a:t>
            </a:r>
            <a:endParaRPr lang="ko-KR" altLang="en-US" sz="4000" dirty="0">
              <a:solidFill>
                <a:srgbClr val="554F4D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B9077E0-13C1-4313-8DAD-CBBCAA9053ED}"/>
              </a:ext>
            </a:extLst>
          </p:cNvPr>
          <p:cNvSpPr txBox="1"/>
          <p:nvPr/>
        </p:nvSpPr>
        <p:spPr>
          <a:xfrm>
            <a:off x="2031288" y="3680113"/>
            <a:ext cx="36118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3200" dirty="0">
                <a:solidFill>
                  <a:srgbClr val="554F4D"/>
                </a:solidFill>
              </a:rPr>
              <a:t>어플리케이션 기능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37D6509-341D-4329-AA12-899AFC70CE06}"/>
              </a:ext>
            </a:extLst>
          </p:cNvPr>
          <p:cNvSpPr txBox="1"/>
          <p:nvPr/>
        </p:nvSpPr>
        <p:spPr>
          <a:xfrm>
            <a:off x="1338490" y="4992758"/>
            <a:ext cx="4507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4000" dirty="0">
                <a:solidFill>
                  <a:srgbClr val="554F4D"/>
                </a:solidFill>
              </a:rPr>
              <a:t>3</a:t>
            </a:r>
            <a:endParaRPr lang="ko-KR" altLang="en-US" sz="4000" dirty="0">
              <a:solidFill>
                <a:srgbClr val="554F4D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B6BD7C2-3349-4F4B-984E-3BDD891FCB19}"/>
              </a:ext>
            </a:extLst>
          </p:cNvPr>
          <p:cNvSpPr txBox="1"/>
          <p:nvPr/>
        </p:nvSpPr>
        <p:spPr>
          <a:xfrm>
            <a:off x="2031288" y="5072481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3200" dirty="0">
                <a:solidFill>
                  <a:srgbClr val="554F4D"/>
                </a:solidFill>
              </a:rPr>
              <a:t>출처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5541882-D751-4CCB-9348-135C193BA93B}"/>
              </a:ext>
            </a:extLst>
          </p:cNvPr>
          <p:cNvSpPr txBox="1"/>
          <p:nvPr/>
        </p:nvSpPr>
        <p:spPr>
          <a:xfrm>
            <a:off x="811411" y="477594"/>
            <a:ext cx="8322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 dirty="0">
                <a:solidFill>
                  <a:srgbClr val="554F4D"/>
                </a:solidFill>
              </a:rPr>
              <a:t>목차</a:t>
            </a:r>
          </a:p>
        </p:txBody>
      </p:sp>
    </p:spTree>
    <p:extLst>
      <p:ext uri="{BB962C8B-B14F-4D97-AF65-F5344CB8AC3E}">
        <p14:creationId xmlns:p14="http://schemas.microsoft.com/office/powerpoint/2010/main" val="6767134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E9FC2F39-B0D1-4A81-A89A-8084234251A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211714C2-2339-4FFD-BDDD-E0583E02D8EA}"/>
              </a:ext>
            </a:extLst>
          </p:cNvPr>
          <p:cNvGrpSpPr/>
          <p:nvPr/>
        </p:nvGrpSpPr>
        <p:grpSpPr>
          <a:xfrm>
            <a:off x="787400" y="1702669"/>
            <a:ext cx="2652086" cy="2806331"/>
            <a:chOff x="787400" y="1702669"/>
            <a:chExt cx="2652086" cy="2806331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99254D85-09D9-4499-BE1A-401A65408CB4}"/>
                </a:ext>
              </a:extLst>
            </p:cNvPr>
            <p:cNvSpPr/>
            <p:nvPr/>
          </p:nvSpPr>
          <p:spPr>
            <a:xfrm>
              <a:off x="787400" y="2349000"/>
              <a:ext cx="2652086" cy="2160000"/>
            </a:xfrm>
            <a:prstGeom prst="rect">
              <a:avLst/>
            </a:prstGeom>
            <a:solidFill>
              <a:srgbClr val="E2CB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FEE42FF-434C-448E-84C4-8410B780A032}"/>
                </a:ext>
              </a:extLst>
            </p:cNvPr>
            <p:cNvSpPr txBox="1"/>
            <p:nvPr/>
          </p:nvSpPr>
          <p:spPr>
            <a:xfrm>
              <a:off x="1127454" y="3167390"/>
              <a:ext cx="210666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2800" dirty="0">
                  <a:solidFill>
                    <a:srgbClr val="554F4D"/>
                  </a:solidFill>
                </a:rPr>
                <a:t>간단한 소개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2ACAFA94-2B03-48EB-9265-F34BDB3D7C9D}"/>
                </a:ext>
              </a:extLst>
            </p:cNvPr>
            <p:cNvSpPr txBox="1"/>
            <p:nvPr/>
          </p:nvSpPr>
          <p:spPr>
            <a:xfrm>
              <a:off x="1107416" y="1702669"/>
              <a:ext cx="151996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600" dirty="0">
                  <a:solidFill>
                    <a:srgbClr val="554F4D"/>
                  </a:solidFill>
                </a:rPr>
                <a:t>Part 1.</a:t>
              </a:r>
              <a:endParaRPr lang="ko-KR" altLang="en-US" sz="3600" dirty="0">
                <a:solidFill>
                  <a:srgbClr val="554F4D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426604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C2A5CB6-509E-4BDD-AF92-C1B2290457EE}"/>
              </a:ext>
            </a:extLst>
          </p:cNvPr>
          <p:cNvCxnSpPr>
            <a:cxnSpLocks/>
          </p:cNvCxnSpPr>
          <p:nvPr/>
        </p:nvCxnSpPr>
        <p:spPr>
          <a:xfrm>
            <a:off x="622300" y="1143000"/>
            <a:ext cx="115697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45A5B82-5CCC-4A00-B9DD-C58D174766AA}"/>
              </a:ext>
            </a:extLst>
          </p:cNvPr>
          <p:cNvSpPr txBox="1"/>
          <p:nvPr/>
        </p:nvSpPr>
        <p:spPr>
          <a:xfrm>
            <a:off x="811411" y="350594"/>
            <a:ext cx="26548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3600" dirty="0">
                <a:solidFill>
                  <a:srgbClr val="554F4D"/>
                </a:solidFill>
              </a:rPr>
              <a:t>간단한 소개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AB74CB-F4B7-408A-9AD9-CD3871E03EC6}"/>
              </a:ext>
            </a:extLst>
          </p:cNvPr>
          <p:cNvSpPr txBox="1"/>
          <p:nvPr/>
        </p:nvSpPr>
        <p:spPr>
          <a:xfrm>
            <a:off x="811411" y="92891"/>
            <a:ext cx="5581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 dirty="0">
                <a:solidFill>
                  <a:srgbClr val="554F4D"/>
                </a:solidFill>
              </a:rPr>
              <a:t>Part 1</a:t>
            </a:r>
            <a:endParaRPr lang="ko-KR" altLang="en-US" sz="1100" dirty="0">
              <a:solidFill>
                <a:srgbClr val="554F4D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C96F192-B464-4F15-9A32-37041458C83B}"/>
              </a:ext>
            </a:extLst>
          </p:cNvPr>
          <p:cNvSpPr/>
          <p:nvPr/>
        </p:nvSpPr>
        <p:spPr>
          <a:xfrm>
            <a:off x="-5" y="-1"/>
            <a:ext cx="86586" cy="68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15FC2AD-C1F2-4F45-ADCF-175B9614DF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2434" y="1785424"/>
            <a:ext cx="2224571" cy="375243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23FA862-3527-4D38-AD90-8C9AAD1B09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5078" y="1815982"/>
            <a:ext cx="2230682" cy="371576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5D92AF4-F777-4AC2-AE47-DDB5E278B7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654" y="1791536"/>
            <a:ext cx="2230682" cy="374021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29DC0F55-BA2D-4B66-8580-261E81C231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7150" y="1785424"/>
            <a:ext cx="2249016" cy="374021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8BA5966-E88D-4E50-AA62-CDBCE62040E9}"/>
              </a:ext>
            </a:extLst>
          </p:cNvPr>
          <p:cNvSpPr txBox="1"/>
          <p:nvPr/>
        </p:nvSpPr>
        <p:spPr>
          <a:xfrm>
            <a:off x="1679435" y="5754848"/>
            <a:ext cx="6711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600" dirty="0"/>
              <a:t>메인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5A685CA-F6DE-431B-A411-D2AD424D8DE2}"/>
              </a:ext>
            </a:extLst>
          </p:cNvPr>
          <p:cNvSpPr txBox="1"/>
          <p:nvPr/>
        </p:nvSpPr>
        <p:spPr>
          <a:xfrm>
            <a:off x="3871994" y="5754848"/>
            <a:ext cx="17654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600" dirty="0"/>
              <a:t>로또 번호 입력 창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F5F3474-7384-4276-BB61-6F9EC3ABD1B1}"/>
              </a:ext>
            </a:extLst>
          </p:cNvPr>
          <p:cNvSpPr txBox="1"/>
          <p:nvPr/>
        </p:nvSpPr>
        <p:spPr>
          <a:xfrm>
            <a:off x="6648933" y="5754848"/>
            <a:ext cx="17654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600" dirty="0"/>
              <a:t>당첨 번호 조회 창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98FC112-D3D2-450C-A01D-43393C44F58F}"/>
              </a:ext>
            </a:extLst>
          </p:cNvPr>
          <p:cNvSpPr txBox="1"/>
          <p:nvPr/>
        </p:nvSpPr>
        <p:spPr>
          <a:xfrm>
            <a:off x="9255078" y="5754848"/>
            <a:ext cx="22306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600" dirty="0"/>
              <a:t>이전 </a:t>
            </a:r>
            <a:r>
              <a:rPr lang="ko-KR" altLang="en-US" sz="1600" dirty="0" err="1"/>
              <a:t>회차</a:t>
            </a:r>
            <a:r>
              <a:rPr lang="ko-KR" altLang="en-US" sz="1600" dirty="0"/>
              <a:t> 당첨 결과 창</a:t>
            </a:r>
          </a:p>
        </p:txBody>
      </p:sp>
    </p:spTree>
    <p:extLst>
      <p:ext uri="{BB962C8B-B14F-4D97-AF65-F5344CB8AC3E}">
        <p14:creationId xmlns:p14="http://schemas.microsoft.com/office/powerpoint/2010/main" val="22059093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1F3C622B-4A9C-45A0-8705-8E3882DFA70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10C0C4F5-0267-4DB1-BDAE-FED5A369C032}"/>
              </a:ext>
            </a:extLst>
          </p:cNvPr>
          <p:cNvGrpSpPr/>
          <p:nvPr/>
        </p:nvGrpSpPr>
        <p:grpSpPr>
          <a:xfrm>
            <a:off x="787399" y="1702669"/>
            <a:ext cx="4145327" cy="2806331"/>
            <a:chOff x="787399" y="1702669"/>
            <a:chExt cx="4145327" cy="2806331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4EA2EB4A-B5D0-48C0-85F4-F2227CA64011}"/>
                </a:ext>
              </a:extLst>
            </p:cNvPr>
            <p:cNvSpPr/>
            <p:nvPr/>
          </p:nvSpPr>
          <p:spPr>
            <a:xfrm>
              <a:off x="787399" y="2349000"/>
              <a:ext cx="4145327" cy="2160000"/>
            </a:xfrm>
            <a:prstGeom prst="rect">
              <a:avLst/>
            </a:prstGeom>
            <a:solidFill>
              <a:srgbClr val="E2CB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D08403F-8A2A-4ADA-9C9B-94898A6AE280}"/>
                </a:ext>
              </a:extLst>
            </p:cNvPr>
            <p:cNvSpPr txBox="1"/>
            <p:nvPr/>
          </p:nvSpPr>
          <p:spPr>
            <a:xfrm>
              <a:off x="1289357" y="3167390"/>
              <a:ext cx="318388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2800" dirty="0">
                  <a:solidFill>
                    <a:srgbClr val="554F4D"/>
                  </a:solidFill>
                </a:rPr>
                <a:t>어플리케이션 기능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BBFEDA8-730C-464B-9AC7-A64EF56C187D}"/>
                </a:ext>
              </a:extLst>
            </p:cNvPr>
            <p:cNvSpPr txBox="1"/>
            <p:nvPr/>
          </p:nvSpPr>
          <p:spPr>
            <a:xfrm>
              <a:off x="1107416" y="1702669"/>
              <a:ext cx="151996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600" dirty="0">
                  <a:solidFill>
                    <a:schemeClr val="bg1"/>
                  </a:solidFill>
                </a:rPr>
                <a:t>Part 2.</a:t>
              </a:r>
              <a:endParaRPr lang="ko-KR" altLang="en-US" sz="36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648134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C2A5CB6-509E-4BDD-AF92-C1B2290457EE}"/>
              </a:ext>
            </a:extLst>
          </p:cNvPr>
          <p:cNvCxnSpPr>
            <a:cxnSpLocks/>
          </p:cNvCxnSpPr>
          <p:nvPr/>
        </p:nvCxnSpPr>
        <p:spPr>
          <a:xfrm>
            <a:off x="622300" y="1143000"/>
            <a:ext cx="115697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45A5B82-5CCC-4A00-B9DD-C58D174766AA}"/>
              </a:ext>
            </a:extLst>
          </p:cNvPr>
          <p:cNvSpPr txBox="1"/>
          <p:nvPr/>
        </p:nvSpPr>
        <p:spPr>
          <a:xfrm>
            <a:off x="811411" y="350594"/>
            <a:ext cx="40398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3600" dirty="0">
                <a:solidFill>
                  <a:srgbClr val="554F4D"/>
                </a:solidFill>
              </a:rPr>
              <a:t>어플리케이션 기능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AB74CB-F4B7-408A-9AD9-CD3871E03EC6}"/>
              </a:ext>
            </a:extLst>
          </p:cNvPr>
          <p:cNvSpPr txBox="1"/>
          <p:nvPr/>
        </p:nvSpPr>
        <p:spPr>
          <a:xfrm>
            <a:off x="811411" y="92891"/>
            <a:ext cx="5629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 dirty="0">
                <a:solidFill>
                  <a:srgbClr val="554F4D"/>
                </a:solidFill>
              </a:rPr>
              <a:t>Part 2</a:t>
            </a:r>
            <a:endParaRPr lang="ko-KR" altLang="en-US" sz="1100" dirty="0">
              <a:solidFill>
                <a:srgbClr val="554F4D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C96F192-B464-4F15-9A32-37041458C83B}"/>
              </a:ext>
            </a:extLst>
          </p:cNvPr>
          <p:cNvSpPr/>
          <p:nvPr/>
        </p:nvSpPr>
        <p:spPr>
          <a:xfrm>
            <a:off x="-5" y="-1"/>
            <a:ext cx="86586" cy="68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E57D82F-57E4-4DE4-8220-03519EAF058B}"/>
              </a:ext>
            </a:extLst>
          </p:cNvPr>
          <p:cNvSpPr txBox="1"/>
          <p:nvPr/>
        </p:nvSpPr>
        <p:spPr>
          <a:xfrm>
            <a:off x="6096001" y="3429000"/>
            <a:ext cx="52543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800" dirty="0">
                <a:solidFill>
                  <a:srgbClr val="554F4D"/>
                </a:solidFill>
              </a:rPr>
              <a:t>1. </a:t>
            </a:r>
            <a:r>
              <a:rPr lang="ko-KR" altLang="en-US" sz="2800" dirty="0">
                <a:solidFill>
                  <a:srgbClr val="554F4D"/>
                </a:solidFill>
              </a:rPr>
              <a:t>레이아웃 활용</a:t>
            </a:r>
            <a:r>
              <a:rPr lang="en-US" altLang="ko-KR" sz="2800" dirty="0">
                <a:solidFill>
                  <a:srgbClr val="554F4D"/>
                </a:solidFill>
              </a:rPr>
              <a:t>(</a:t>
            </a:r>
            <a:r>
              <a:rPr lang="ko-KR" altLang="en-US" sz="2800" dirty="0">
                <a:solidFill>
                  <a:srgbClr val="554F4D"/>
                </a:solidFill>
              </a:rPr>
              <a:t>리니어</a:t>
            </a:r>
            <a:r>
              <a:rPr lang="en-US" altLang="ko-KR" sz="2800" dirty="0">
                <a:solidFill>
                  <a:srgbClr val="554F4D"/>
                </a:solidFill>
              </a:rPr>
              <a:t>, </a:t>
            </a:r>
            <a:r>
              <a:rPr lang="ko-KR" altLang="en-US" sz="2800" dirty="0">
                <a:solidFill>
                  <a:srgbClr val="554F4D"/>
                </a:solidFill>
              </a:rPr>
              <a:t>테이블</a:t>
            </a:r>
            <a:r>
              <a:rPr lang="en-US" altLang="ko-KR" sz="2800" dirty="0">
                <a:solidFill>
                  <a:srgbClr val="554F4D"/>
                </a:solidFill>
              </a:rPr>
              <a:t>)</a:t>
            </a:r>
            <a:endParaRPr lang="ko-KR" altLang="en-US" sz="2800" dirty="0">
              <a:solidFill>
                <a:srgbClr val="554F4D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2D5F57A-F7F9-41F7-998A-7044418687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4229" y="1332371"/>
            <a:ext cx="1595893" cy="269197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6FB788D-3EC0-4BA0-9C50-B10D6A8168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4229" y="4055784"/>
            <a:ext cx="1600276" cy="266566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7CBCBA2-E4BD-4465-AB29-C3CCB36E6A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3969" y="1332371"/>
            <a:ext cx="1600276" cy="268320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A203634E-A4ED-4E1C-AC48-90E514604D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7392" y="4055784"/>
            <a:ext cx="1613429" cy="268320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230581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C2A5CB6-509E-4BDD-AF92-C1B2290457EE}"/>
              </a:ext>
            </a:extLst>
          </p:cNvPr>
          <p:cNvCxnSpPr>
            <a:cxnSpLocks/>
          </p:cNvCxnSpPr>
          <p:nvPr/>
        </p:nvCxnSpPr>
        <p:spPr>
          <a:xfrm>
            <a:off x="622300" y="1143000"/>
            <a:ext cx="115697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45A5B82-5CCC-4A00-B9DD-C58D174766AA}"/>
              </a:ext>
            </a:extLst>
          </p:cNvPr>
          <p:cNvSpPr txBox="1"/>
          <p:nvPr/>
        </p:nvSpPr>
        <p:spPr>
          <a:xfrm>
            <a:off x="811411" y="350594"/>
            <a:ext cx="40398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3600" dirty="0">
                <a:solidFill>
                  <a:srgbClr val="554F4D"/>
                </a:solidFill>
              </a:rPr>
              <a:t>어플리케이션 기능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AB74CB-F4B7-408A-9AD9-CD3871E03EC6}"/>
              </a:ext>
            </a:extLst>
          </p:cNvPr>
          <p:cNvSpPr txBox="1"/>
          <p:nvPr/>
        </p:nvSpPr>
        <p:spPr>
          <a:xfrm>
            <a:off x="811411" y="92891"/>
            <a:ext cx="5629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 dirty="0">
                <a:solidFill>
                  <a:srgbClr val="554F4D"/>
                </a:solidFill>
              </a:rPr>
              <a:t>Part 2</a:t>
            </a:r>
            <a:endParaRPr lang="ko-KR" altLang="en-US" sz="1100" dirty="0">
              <a:solidFill>
                <a:srgbClr val="554F4D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C96F192-B464-4F15-9A32-37041458C83B}"/>
              </a:ext>
            </a:extLst>
          </p:cNvPr>
          <p:cNvSpPr/>
          <p:nvPr/>
        </p:nvSpPr>
        <p:spPr>
          <a:xfrm>
            <a:off x="-5" y="-1"/>
            <a:ext cx="86586" cy="68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E57D82F-57E4-4DE4-8220-03519EAF058B}"/>
              </a:ext>
            </a:extLst>
          </p:cNvPr>
          <p:cNvSpPr txBox="1"/>
          <p:nvPr/>
        </p:nvSpPr>
        <p:spPr>
          <a:xfrm>
            <a:off x="5561901" y="3429000"/>
            <a:ext cx="55786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800" dirty="0">
                <a:solidFill>
                  <a:srgbClr val="554F4D"/>
                </a:solidFill>
              </a:rPr>
              <a:t>2. Info </a:t>
            </a:r>
            <a:r>
              <a:rPr lang="ko-KR" altLang="en-US" sz="2800" dirty="0">
                <a:solidFill>
                  <a:srgbClr val="554F4D"/>
                </a:solidFill>
              </a:rPr>
              <a:t>메뉴 버튼 생성</a:t>
            </a:r>
            <a:endParaRPr lang="en-US" altLang="ko-KR" sz="2800" dirty="0">
              <a:solidFill>
                <a:srgbClr val="554F4D"/>
              </a:solidFill>
            </a:endParaRPr>
          </a:p>
          <a:p>
            <a:pPr algn="l"/>
            <a:r>
              <a:rPr lang="en-US" altLang="ko-KR" sz="2800" dirty="0">
                <a:solidFill>
                  <a:srgbClr val="554F4D"/>
                </a:solidFill>
              </a:rPr>
              <a:t>3. </a:t>
            </a:r>
            <a:r>
              <a:rPr lang="ko-KR" altLang="en-US" sz="2800" dirty="0">
                <a:solidFill>
                  <a:srgbClr val="554F4D"/>
                </a:solidFill>
              </a:rPr>
              <a:t>버튼 클릭 시 </a:t>
            </a:r>
            <a:r>
              <a:rPr lang="en-US" altLang="ko-KR" sz="2800" dirty="0" err="1">
                <a:solidFill>
                  <a:srgbClr val="554F4D"/>
                </a:solidFill>
              </a:rPr>
              <a:t>AlertDialog</a:t>
            </a:r>
            <a:r>
              <a:rPr lang="en-US" altLang="ko-KR" sz="2800" dirty="0">
                <a:solidFill>
                  <a:srgbClr val="554F4D"/>
                </a:solidFill>
              </a:rPr>
              <a:t> </a:t>
            </a:r>
            <a:r>
              <a:rPr lang="ko-KR" altLang="en-US" sz="2800" dirty="0">
                <a:solidFill>
                  <a:srgbClr val="554F4D"/>
                </a:solidFill>
              </a:rPr>
              <a:t>띄움</a:t>
            </a:r>
          </a:p>
        </p:txBody>
      </p:sp>
      <p:pic>
        <p:nvPicPr>
          <p:cNvPr id="4" name="info">
            <a:hlinkClick r:id="" action="ppaction://media"/>
            <a:extLst>
              <a:ext uri="{FF2B5EF4-FFF2-40B4-BE49-F238E27FC236}">
                <a16:creationId xmlns:a16="http://schemas.microsoft.com/office/drawing/2014/main" id="{5CDE923B-5CEA-478E-B0CF-DFD874A7D3E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40046" y="1536132"/>
            <a:ext cx="2611836" cy="483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8282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2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C2A5CB6-509E-4BDD-AF92-C1B2290457EE}"/>
              </a:ext>
            </a:extLst>
          </p:cNvPr>
          <p:cNvCxnSpPr>
            <a:cxnSpLocks/>
          </p:cNvCxnSpPr>
          <p:nvPr/>
        </p:nvCxnSpPr>
        <p:spPr>
          <a:xfrm>
            <a:off x="622300" y="1143000"/>
            <a:ext cx="115697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45A5B82-5CCC-4A00-B9DD-C58D174766AA}"/>
              </a:ext>
            </a:extLst>
          </p:cNvPr>
          <p:cNvSpPr txBox="1"/>
          <p:nvPr/>
        </p:nvSpPr>
        <p:spPr>
          <a:xfrm>
            <a:off x="811411" y="350594"/>
            <a:ext cx="40398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3600" dirty="0">
                <a:solidFill>
                  <a:srgbClr val="554F4D"/>
                </a:solidFill>
              </a:rPr>
              <a:t>어플리케이션 기능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AB74CB-F4B7-408A-9AD9-CD3871E03EC6}"/>
              </a:ext>
            </a:extLst>
          </p:cNvPr>
          <p:cNvSpPr txBox="1"/>
          <p:nvPr/>
        </p:nvSpPr>
        <p:spPr>
          <a:xfrm>
            <a:off x="811411" y="92891"/>
            <a:ext cx="5629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 dirty="0">
                <a:solidFill>
                  <a:srgbClr val="554F4D"/>
                </a:solidFill>
              </a:rPr>
              <a:t>Part 2</a:t>
            </a:r>
            <a:endParaRPr lang="ko-KR" altLang="en-US" sz="1100" dirty="0">
              <a:solidFill>
                <a:srgbClr val="554F4D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C96F192-B464-4F15-9A32-37041458C83B}"/>
              </a:ext>
            </a:extLst>
          </p:cNvPr>
          <p:cNvSpPr/>
          <p:nvPr/>
        </p:nvSpPr>
        <p:spPr>
          <a:xfrm>
            <a:off x="-5" y="-1"/>
            <a:ext cx="86586" cy="68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E57D82F-57E4-4DE4-8220-03519EAF058B}"/>
              </a:ext>
            </a:extLst>
          </p:cNvPr>
          <p:cNvSpPr txBox="1"/>
          <p:nvPr/>
        </p:nvSpPr>
        <p:spPr>
          <a:xfrm>
            <a:off x="6096001" y="3429000"/>
            <a:ext cx="50445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800" dirty="0">
                <a:solidFill>
                  <a:srgbClr val="554F4D"/>
                </a:solidFill>
              </a:rPr>
              <a:t>4. </a:t>
            </a:r>
            <a:r>
              <a:rPr lang="ko-KR" altLang="en-US" sz="2800" dirty="0">
                <a:solidFill>
                  <a:srgbClr val="554F4D"/>
                </a:solidFill>
              </a:rPr>
              <a:t>이미지 버튼 추가</a:t>
            </a:r>
            <a:endParaRPr lang="en-US" altLang="ko-KR" sz="2800" dirty="0">
              <a:solidFill>
                <a:srgbClr val="554F4D"/>
              </a:solidFill>
            </a:endParaRPr>
          </a:p>
          <a:p>
            <a:pPr algn="l"/>
            <a:r>
              <a:rPr lang="en-US" altLang="ko-KR" sz="2800" dirty="0">
                <a:solidFill>
                  <a:srgbClr val="554F4D"/>
                </a:solidFill>
              </a:rPr>
              <a:t>5. </a:t>
            </a:r>
            <a:r>
              <a:rPr lang="ko-KR" altLang="en-US" sz="2800" dirty="0">
                <a:solidFill>
                  <a:srgbClr val="554F4D"/>
                </a:solidFill>
              </a:rPr>
              <a:t>이미지 클릭 시 인터넷 연결</a:t>
            </a:r>
          </a:p>
        </p:txBody>
      </p:sp>
      <p:pic>
        <p:nvPicPr>
          <p:cNvPr id="4" name="ImgaeButton">
            <a:hlinkClick r:id="" action="ppaction://media"/>
            <a:extLst>
              <a:ext uri="{FF2B5EF4-FFF2-40B4-BE49-F238E27FC236}">
                <a16:creationId xmlns:a16="http://schemas.microsoft.com/office/drawing/2014/main" id="{FC0B63A8-370F-4D24-B7FC-9C9A9B83E9A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74386" y="1478851"/>
            <a:ext cx="2673758" cy="4946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1939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49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C2A5CB6-509E-4BDD-AF92-C1B2290457EE}"/>
              </a:ext>
            </a:extLst>
          </p:cNvPr>
          <p:cNvCxnSpPr>
            <a:cxnSpLocks/>
          </p:cNvCxnSpPr>
          <p:nvPr/>
        </p:nvCxnSpPr>
        <p:spPr>
          <a:xfrm>
            <a:off x="622300" y="1143000"/>
            <a:ext cx="115697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45A5B82-5CCC-4A00-B9DD-C58D174766AA}"/>
              </a:ext>
            </a:extLst>
          </p:cNvPr>
          <p:cNvSpPr txBox="1"/>
          <p:nvPr/>
        </p:nvSpPr>
        <p:spPr>
          <a:xfrm>
            <a:off x="811411" y="350594"/>
            <a:ext cx="40398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3600" dirty="0">
                <a:solidFill>
                  <a:srgbClr val="554F4D"/>
                </a:solidFill>
              </a:rPr>
              <a:t>어플리케이션 기능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AB74CB-F4B7-408A-9AD9-CD3871E03EC6}"/>
              </a:ext>
            </a:extLst>
          </p:cNvPr>
          <p:cNvSpPr txBox="1"/>
          <p:nvPr/>
        </p:nvSpPr>
        <p:spPr>
          <a:xfrm>
            <a:off x="811411" y="92891"/>
            <a:ext cx="5629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 dirty="0">
                <a:solidFill>
                  <a:srgbClr val="554F4D"/>
                </a:solidFill>
              </a:rPr>
              <a:t>Part 2</a:t>
            </a:r>
            <a:endParaRPr lang="ko-KR" altLang="en-US" sz="1100" dirty="0">
              <a:solidFill>
                <a:srgbClr val="554F4D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C96F192-B464-4F15-9A32-37041458C83B}"/>
              </a:ext>
            </a:extLst>
          </p:cNvPr>
          <p:cNvSpPr/>
          <p:nvPr/>
        </p:nvSpPr>
        <p:spPr>
          <a:xfrm>
            <a:off x="-5" y="-1"/>
            <a:ext cx="86586" cy="68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intent">
            <a:hlinkClick r:id="" action="ppaction://media"/>
            <a:extLst>
              <a:ext uri="{FF2B5EF4-FFF2-40B4-BE49-F238E27FC236}">
                <a16:creationId xmlns:a16="http://schemas.microsoft.com/office/drawing/2014/main" id="{54429EBB-3472-4DB9-89A9-7E045D7614D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28642" y="1504359"/>
            <a:ext cx="2711937" cy="501737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4F239D7-EBED-4ADF-9772-730B9130730C}"/>
              </a:ext>
            </a:extLst>
          </p:cNvPr>
          <p:cNvSpPr txBox="1"/>
          <p:nvPr/>
        </p:nvSpPr>
        <p:spPr>
          <a:xfrm>
            <a:off x="6096001" y="3429000"/>
            <a:ext cx="50445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800" dirty="0">
                <a:solidFill>
                  <a:srgbClr val="554F4D"/>
                </a:solidFill>
              </a:rPr>
              <a:t>6. Intent </a:t>
            </a:r>
            <a:r>
              <a:rPr lang="ko-KR" altLang="en-US" sz="2800" dirty="0">
                <a:solidFill>
                  <a:srgbClr val="554F4D"/>
                </a:solidFill>
              </a:rPr>
              <a:t>화면 이동</a:t>
            </a:r>
          </a:p>
        </p:txBody>
      </p:sp>
    </p:spTree>
    <p:extLst>
      <p:ext uri="{BB962C8B-B14F-4D97-AF65-F5344CB8AC3E}">
        <p14:creationId xmlns:p14="http://schemas.microsoft.com/office/powerpoint/2010/main" val="11019868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49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color">
      <a:dk1>
        <a:sysClr val="windowText" lastClr="000000"/>
      </a:dk1>
      <a:lt1>
        <a:sysClr val="window" lastClr="FFFFFF"/>
      </a:lt1>
      <a:dk2>
        <a:srgbClr val="D0CECE"/>
      </a:dk2>
      <a:lt2>
        <a:srgbClr val="E7E6E6"/>
      </a:lt2>
      <a:accent1>
        <a:srgbClr val="B98A76"/>
      </a:accent1>
      <a:accent2>
        <a:srgbClr val="DE956D"/>
      </a:accent2>
      <a:accent3>
        <a:srgbClr val="F6CAAF"/>
      </a:accent3>
      <a:accent4>
        <a:srgbClr val="EED6BC"/>
      </a:accent4>
      <a:accent5>
        <a:srgbClr val="E1D9CC"/>
      </a:accent5>
      <a:accent6>
        <a:srgbClr val="D8B8A9"/>
      </a:accent6>
      <a:hlink>
        <a:srgbClr val="595959"/>
      </a:hlink>
      <a:folHlink>
        <a:srgbClr val="595959"/>
      </a:folHlink>
    </a:clrScheme>
    <a:fontScheme name="이롭게 바탕체 Medium">
      <a:majorFont>
        <a:latin typeface="이롭게 바탕체 Medium"/>
        <a:ea typeface="이롭게 바탕체 Medium"/>
        <a:cs typeface=""/>
      </a:majorFont>
      <a:minorFont>
        <a:latin typeface="이롭게 바탕체 Medium"/>
        <a:ea typeface="이롭게 바탕체 Mediu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 algn="l">
          <a:defRPr sz="3600" dirty="0" smtClean="0">
            <a:solidFill>
              <a:srgbClr val="554F4D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458</TotalTime>
  <Words>728</Words>
  <Application>Microsoft Office PowerPoint</Application>
  <PresentationFormat>와이드스크린</PresentationFormat>
  <Paragraphs>89</Paragraphs>
  <Slides>19</Slides>
  <Notes>0</Notes>
  <HiddenSlides>0</HiddenSlides>
  <MMClips>7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2" baseType="lpstr">
      <vt:lpstr>이롭게 바탕체 Medium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ssj0187@ks.ac.kr</cp:lastModifiedBy>
  <cp:revision>69</cp:revision>
  <dcterms:created xsi:type="dcterms:W3CDTF">2020-05-03T01:37:17Z</dcterms:created>
  <dcterms:modified xsi:type="dcterms:W3CDTF">2021-12-13T03:22:52Z</dcterms:modified>
</cp:coreProperties>
</file>